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836" r:id="rId8"/>
    <p:sldId id="1800" r:id="rId9"/>
    <p:sldId id="1784" r:id="rId10"/>
    <p:sldId id="1791" r:id="rId11"/>
    <p:sldId id="1813" r:id="rId12"/>
    <p:sldId id="1785" r:id="rId13"/>
    <p:sldId id="1792" r:id="rId14"/>
    <p:sldId id="1789" r:id="rId15"/>
    <p:sldId id="1768" r:id="rId16"/>
    <p:sldId id="1794" r:id="rId17"/>
    <p:sldId id="1738" r:id="rId18"/>
    <p:sldId id="1808" r:id="rId19"/>
    <p:sldId id="1734" r:id="rId20"/>
    <p:sldId id="1740" r:id="rId21"/>
    <p:sldId id="1727" r:id="rId22"/>
    <p:sldId id="1730" r:id="rId23"/>
    <p:sldId id="1731" r:id="rId24"/>
    <p:sldId id="1729" r:id="rId25"/>
    <p:sldId id="1752" r:id="rId26"/>
    <p:sldId id="1809" r:id="rId27"/>
    <p:sldId id="1810" r:id="rId28"/>
    <p:sldId id="1798" r:id="rId29"/>
    <p:sldId id="1811" r:id="rId30"/>
    <p:sldId id="1801" r:id="rId31"/>
    <p:sldId id="1812" r:id="rId32"/>
    <p:sldId id="171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cbrise.github.io/cs294-rise-fa16/prediction_serving.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https://ucbrise.github.io/cs294-rise-fa16/prediction_serving.html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0378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0240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0339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1211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9922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http://on-demand.gputechconf.com/gtcdc/2017/presentation/dc7172-shashank-prasanna-deep-learning-deployment-with-nvidia-tensorrt.pdf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4091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https://developer.nvidia.com/blog/nvidia-docker-gpu-server-application-deployment-made-easy/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5642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A4335"/>
                </a:solidFill>
                <a:effectLst/>
                <a:latin typeface="arial" panose="020B0604020202020204" pitchFamily="34" charset="0"/>
              </a:rPr>
              <a:t>P99 latency</a:t>
            </a:r>
            <a:r>
              <a:rPr lang="en-US" b="0" i="0" dirty="0">
                <a:solidFill>
                  <a:srgbClr val="202124"/>
                </a:solidFill>
                <a:effectLst/>
                <a:latin typeface="arial" panose="020B0604020202020204" pitchFamily="34" charset="0"/>
              </a:rPr>
              <a:t>: The 99th </a:t>
            </a:r>
            <a:r>
              <a:rPr lang="en-US" b="0" i="0" dirty="0">
                <a:solidFill>
                  <a:srgbClr val="EA4335"/>
                </a:solidFill>
                <a:effectLst/>
                <a:latin typeface="arial" panose="020B0604020202020204" pitchFamily="34" charset="0"/>
              </a:rPr>
              <a:t>latency</a:t>
            </a:r>
            <a:r>
              <a:rPr lang="en-US" b="0" i="0" dirty="0">
                <a:solidFill>
                  <a:srgbClr val="202124"/>
                </a:solidFill>
                <a:effectLst/>
                <a:latin typeface="arial" panose="020B0604020202020204" pitchFamily="34" charset="0"/>
              </a:rPr>
              <a:t> percentile. This means 99% of requests will be faster than the given </a:t>
            </a:r>
            <a:r>
              <a:rPr lang="en-US" b="0" i="0" dirty="0">
                <a:solidFill>
                  <a:srgbClr val="EA4335"/>
                </a:solidFill>
                <a:effectLst/>
                <a:latin typeface="arial" panose="020B0604020202020204" pitchFamily="34" charset="0"/>
              </a:rPr>
              <a:t>latency</a:t>
            </a:r>
            <a:r>
              <a:rPr lang="en-US" b="0" i="0" dirty="0">
                <a:solidFill>
                  <a:srgbClr val="202124"/>
                </a:solidFill>
                <a:effectLst/>
                <a:latin typeface="arial" panose="020B0604020202020204" pitchFamily="34" charset="0"/>
              </a:rPr>
              <a:t> number.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6153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2043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9.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8.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8903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什么是推理系统</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Question?</a:t>
            </a:r>
            <a:endParaRPr lang="en-US" dirty="0"/>
          </a:p>
        </p:txBody>
      </p:sp>
      <p:sp>
        <p:nvSpPr>
          <p:cNvPr id="6" name="Text Placeholder 5"/>
          <p:cNvSpPr>
            <a:spLocks noGrp="1"/>
          </p:cNvSpPr>
          <p:nvPr>
            <p:ph sz="half" idx="1"/>
          </p:nvPr>
        </p:nvSpPr>
        <p:spPr/>
        <p:txBody>
          <a:bodyPr/>
          <a:lstStyle/>
          <a:p>
            <a:pPr marL="457200" indent="-457200">
              <a:lnSpc>
                <a:spcPct val="150000"/>
              </a:lnSpc>
              <a:buFont typeface="Arial" panose="020B0604020202020204" pitchFamily="34" charset="0"/>
              <a:buChar char="•"/>
            </a:pPr>
            <a:r>
              <a:rPr lang="zh-CN" altLang="en-US" dirty="0"/>
              <a:t>深度学习推理系统设计需要考虑多目标和约束</a:t>
            </a:r>
            <a:endParaRPr lang="en-US" altLang="zh-CN" dirty="0"/>
          </a:p>
          <a:p>
            <a:pPr marL="457200" indent="-457200">
              <a:lnSpc>
                <a:spcPct val="150000"/>
              </a:lnSpc>
              <a:buFont typeface="Arial" panose="020B0604020202020204" pitchFamily="34" charset="0"/>
              <a:buChar char="•"/>
            </a:pPr>
            <a:r>
              <a:rPr lang="zh-CN" altLang="en-US" dirty="0"/>
              <a:t>推理系统相比传统服务系统有哪些新的挑战？</a:t>
            </a:r>
            <a:endParaRPr lang="en-US" altLang="zh-CN" dirty="0"/>
          </a:p>
          <a:p>
            <a:pPr marL="457200" indent="-457200">
              <a:lnSpc>
                <a:spcPct val="150000"/>
              </a:lnSpc>
              <a:buFont typeface="Arial" panose="020B0604020202020204" pitchFamily="34" charset="0"/>
              <a:buChar char="•"/>
            </a:pPr>
            <a:r>
              <a:rPr lang="zh-CN" altLang="en-US" dirty="0"/>
              <a:t>云和端的服务系统有何不同的侧重和挑战？</a:t>
            </a:r>
            <a:endParaRPr lang="en-US" altLang="zh-CN" dirty="0"/>
          </a:p>
        </p:txBody>
      </p:sp>
      <p:pic>
        <p:nvPicPr>
          <p:cNvPr id="4" name="图片 3">
            <a:extLst>
              <a:ext uri="{FF2B5EF4-FFF2-40B4-BE49-F238E27FC236}">
                <a16:creationId xmlns:a16="http://schemas.microsoft.com/office/drawing/2014/main" id="{BBA61D9B-BD3F-9E4D-A00C-11A93F4826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14514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A100F-E959-B844-BC59-9F667CFC6D93}"/>
              </a:ext>
            </a:extLst>
          </p:cNvPr>
          <p:cNvSpPr>
            <a:spLocks noGrp="1"/>
          </p:cNvSpPr>
          <p:nvPr>
            <p:ph type="title"/>
          </p:nvPr>
        </p:nvSpPr>
        <p:spPr>
          <a:xfrm>
            <a:off x="623635" y="552884"/>
            <a:ext cx="10731329" cy="5396395"/>
          </a:xfrm>
        </p:spPr>
        <p:txBody>
          <a:bodyPr anchor="ctr"/>
          <a:lstStyle/>
          <a:p>
            <a:pPr algn="ctr"/>
            <a:r>
              <a:rPr lang="zh-CN" altLang="en-US" sz="9600" dirty="0"/>
              <a:t>推理系统</a:t>
            </a:r>
            <a:br>
              <a:rPr lang="en-US" altLang="zh-CN" sz="9600" dirty="0"/>
            </a:br>
            <a:r>
              <a:rPr lang="zh-CN" altLang="en-US" sz="9600" dirty="0"/>
              <a:t>优化目标与约束</a:t>
            </a:r>
            <a:endParaRPr kumimoji="1" lang="zh-CN" altLang="en-US" sz="9600" dirty="0"/>
          </a:p>
        </p:txBody>
      </p:sp>
    </p:spTree>
    <p:extLst>
      <p:ext uri="{BB962C8B-B14F-4D97-AF65-F5344CB8AC3E}">
        <p14:creationId xmlns:p14="http://schemas.microsoft.com/office/powerpoint/2010/main" val="20970108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zh-CN" altLang="en-US" dirty="0"/>
              <a:t>在线推荐系统的服务需求</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sz="half" idx="1"/>
          </p:nvPr>
        </p:nvSpPr>
        <p:spPr>
          <a:xfrm>
            <a:off x="623636" y="1268760"/>
            <a:ext cx="6626874" cy="5059160"/>
          </a:xfrm>
        </p:spPr>
        <p:txBody>
          <a:bodyPr/>
          <a:lstStyle/>
          <a:p>
            <a:pPr marL="0" indent="0">
              <a:lnSpc>
                <a:spcPct val="150000"/>
              </a:lnSpc>
              <a:buNone/>
            </a:pPr>
            <a:r>
              <a:rPr lang="zh-CN" altLang="en-US" dirty="0"/>
              <a:t>例如某在线新闻</a:t>
            </a:r>
            <a:r>
              <a:rPr lang="en-US" altLang="zh-CN" dirty="0"/>
              <a:t>APP</a:t>
            </a:r>
            <a:r>
              <a:rPr lang="zh-CN" altLang="en-US" dirty="0"/>
              <a:t>公司希望部署内容个性化推荐服务并期望该服务能满足以下需求：</a:t>
            </a:r>
            <a:endParaRPr lang="en-US" altLang="zh-CN" dirty="0"/>
          </a:p>
          <a:p>
            <a:pPr marL="360363" indent="-360363">
              <a:lnSpc>
                <a:spcPct val="150000"/>
              </a:lnSpc>
              <a:buFont typeface="Wingdings" pitchFamily="2" charset="2"/>
              <a:buChar char="ü"/>
            </a:pPr>
            <a:r>
              <a:rPr lang="zh-CN" altLang="en-US" dirty="0"/>
              <a:t>低延迟</a:t>
            </a:r>
            <a:endParaRPr lang="en-US" altLang="zh-CN" dirty="0"/>
          </a:p>
          <a:p>
            <a:pPr marL="694190" lvl="1" indent="-457200">
              <a:lnSpc>
                <a:spcPct val="150000"/>
              </a:lnSpc>
              <a:buFont typeface="Arial" panose="020B0604020202020204" pitchFamily="34" charset="0"/>
              <a:buChar char="•"/>
            </a:pPr>
            <a:r>
              <a:rPr lang="zh-CN" altLang="en-US" dirty="0"/>
              <a:t>互联网上推荐文章延迟（</a:t>
            </a:r>
            <a:r>
              <a:rPr lang="en-US" altLang="zh-CN" dirty="0"/>
              <a:t>&lt;100</a:t>
            </a:r>
            <a:r>
              <a:rPr lang="zh-CN" altLang="en-US" dirty="0"/>
              <a:t>毫秒）</a:t>
            </a:r>
            <a:endParaRPr lang="en-US" altLang="zh-CN" dirty="0"/>
          </a:p>
          <a:p>
            <a:pPr marL="360363" indent="-360363">
              <a:lnSpc>
                <a:spcPct val="150000"/>
              </a:lnSpc>
              <a:buFont typeface="Wingdings" pitchFamily="2" charset="2"/>
              <a:buChar char="ü"/>
            </a:pPr>
            <a:r>
              <a:rPr lang="zh-CN" altLang="en-US" dirty="0"/>
              <a:t>高吞吐</a:t>
            </a:r>
            <a:endParaRPr lang="en-US" altLang="zh-CN" dirty="0"/>
          </a:p>
          <a:p>
            <a:pPr marL="685800" lvl="1" indent="-457200">
              <a:lnSpc>
                <a:spcPct val="150000"/>
              </a:lnSpc>
              <a:buFont typeface="Arial" panose="020B0604020202020204" pitchFamily="34" charset="0"/>
              <a:buChar char="•"/>
            </a:pPr>
            <a:r>
              <a:rPr lang="zh-CN" altLang="en-US" dirty="0"/>
              <a:t>突发新闻驱动的暴增人群的吞吐量需求</a:t>
            </a:r>
            <a:endParaRPr lang="en-US" altLang="zh-CN" dirty="0"/>
          </a:p>
          <a:p>
            <a:pPr marL="360363" indent="-360363">
              <a:lnSpc>
                <a:spcPct val="150000"/>
              </a:lnSpc>
              <a:buFont typeface="Wingdings" pitchFamily="2" charset="2"/>
              <a:buChar char="ü"/>
            </a:pPr>
            <a:r>
              <a:rPr lang="zh-CN" altLang="en-US" dirty="0"/>
              <a:t>扩展性</a:t>
            </a:r>
            <a:endParaRPr lang="en-US" altLang="zh-CN" dirty="0"/>
          </a:p>
          <a:p>
            <a:pPr marL="685800" lvl="1" indent="-457200">
              <a:lnSpc>
                <a:spcPct val="150000"/>
              </a:lnSpc>
              <a:buFont typeface="Arial" panose="020B0604020202020204" pitchFamily="34" charset="0"/>
              <a:buChar char="•"/>
            </a:pPr>
            <a:r>
              <a:rPr lang="zh-CN" altLang="en-US" dirty="0"/>
              <a:t>扩展到不断增长的庞大的用户群体</a:t>
            </a:r>
            <a:endParaRPr lang="en-US" altLang="zh-CN" dirty="0"/>
          </a:p>
          <a:p>
            <a:pPr marL="360363" indent="-360363">
              <a:lnSpc>
                <a:spcPct val="150000"/>
              </a:lnSpc>
              <a:buFont typeface="Wingdings" pitchFamily="2" charset="2"/>
              <a:buChar char="ü"/>
            </a:pPr>
            <a:r>
              <a:rPr lang="zh-CN" altLang="en-US" dirty="0"/>
              <a:t>准确度</a:t>
            </a:r>
            <a:endParaRPr lang="en-US" altLang="zh-CN" dirty="0"/>
          </a:p>
          <a:p>
            <a:pPr marL="685800" lvl="1" indent="-457200">
              <a:lnSpc>
                <a:spcPct val="150000"/>
              </a:lnSpc>
              <a:buFont typeface="Arial" panose="020B0604020202020204" pitchFamily="34" charset="0"/>
              <a:buChar char="•"/>
            </a:pPr>
            <a:r>
              <a:rPr lang="zh-CN" altLang="en-US" dirty="0"/>
              <a:t>随着新闻和读者兴趣的变化提供准确的预测 </a:t>
            </a:r>
            <a:endParaRPr lang="en-US" altLang="zh-CN" dirty="0"/>
          </a:p>
        </p:txBody>
      </p:sp>
      <p:pic>
        <p:nvPicPr>
          <p:cNvPr id="5" name="图片 4">
            <a:extLst>
              <a:ext uri="{FF2B5EF4-FFF2-40B4-BE49-F238E27FC236}">
                <a16:creationId xmlns:a16="http://schemas.microsoft.com/office/drawing/2014/main" id="{816A648C-B769-A24F-9558-7DE4341838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74645" y="1052736"/>
            <a:ext cx="2522572" cy="5059160"/>
          </a:xfrm>
          <a:prstGeom prst="rect">
            <a:avLst/>
          </a:prstGeom>
        </p:spPr>
      </p:pic>
    </p:spTree>
    <p:extLst>
      <p:ext uri="{BB962C8B-B14F-4D97-AF65-F5344CB8AC3E}">
        <p14:creationId xmlns:p14="http://schemas.microsoft.com/office/powerpoint/2010/main" val="40551336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zh-CN" altLang="en-US" dirty="0"/>
              <a:t>在线推荐系统的服务需求</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sz="half" idx="1"/>
          </p:nvPr>
        </p:nvSpPr>
        <p:spPr/>
        <p:txBody>
          <a:bodyPr/>
          <a:lstStyle/>
          <a:p>
            <a:pPr>
              <a:lnSpc>
                <a:spcPct val="150000"/>
              </a:lnSpc>
            </a:pPr>
            <a:r>
              <a:rPr lang="zh-CN" altLang="en-US" dirty="0"/>
              <a:t>除了应用场景的需求，推理系统也需要应对不同模型训练出的框架和多样性的推理硬件所产生的部署环境多样性，部署优化和维护困难且容易出错的挑战：</a:t>
            </a:r>
          </a:p>
        </p:txBody>
      </p:sp>
      <p:pic>
        <p:nvPicPr>
          <p:cNvPr id="4" name="图片 3">
            <a:extLst>
              <a:ext uri="{FF2B5EF4-FFF2-40B4-BE49-F238E27FC236}">
                <a16:creationId xmlns:a16="http://schemas.microsoft.com/office/drawing/2014/main" id="{121A9C0A-94C8-C748-A453-059B744FCB1F}"/>
              </a:ext>
            </a:extLst>
          </p:cNvPr>
          <p:cNvPicPr>
            <a:picLocks noChangeAspect="1"/>
          </p:cNvPicPr>
          <p:nvPr/>
        </p:nvPicPr>
        <p:blipFill>
          <a:blip r:embed="rId3"/>
          <a:stretch>
            <a:fillRect/>
          </a:stretch>
        </p:blipFill>
        <p:spPr>
          <a:xfrm>
            <a:off x="827881" y="3284984"/>
            <a:ext cx="10541000" cy="2006600"/>
          </a:xfrm>
          <a:prstGeom prst="rect">
            <a:avLst/>
          </a:prstGeom>
        </p:spPr>
      </p:pic>
    </p:spTree>
    <p:extLst>
      <p:ext uri="{BB962C8B-B14F-4D97-AF65-F5344CB8AC3E}">
        <p14:creationId xmlns:p14="http://schemas.microsoft.com/office/powerpoint/2010/main" val="27206677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8BCB-7E14-485B-8817-1F99535F49BA}"/>
              </a:ext>
            </a:extLst>
          </p:cNvPr>
          <p:cNvSpPr>
            <a:spLocks noGrp="1"/>
          </p:cNvSpPr>
          <p:nvPr>
            <p:ph type="title"/>
          </p:nvPr>
        </p:nvSpPr>
        <p:spPr/>
        <p:txBody>
          <a:bodyPr/>
          <a:lstStyle/>
          <a:p>
            <a:r>
              <a:rPr lang="zh-CN" altLang="en-US" dirty="0"/>
              <a:t>设计推理系统的优化目标</a:t>
            </a:r>
            <a:br>
              <a:rPr lang="zh-CN" altLang="en-US" dirty="0"/>
            </a:br>
            <a:endParaRPr lang="en-US" dirty="0"/>
          </a:p>
        </p:txBody>
      </p:sp>
      <p:sp>
        <p:nvSpPr>
          <p:cNvPr id="3" name="Text Placeholder 2">
            <a:extLst>
              <a:ext uri="{FF2B5EF4-FFF2-40B4-BE49-F238E27FC236}">
                <a16:creationId xmlns:a16="http://schemas.microsoft.com/office/drawing/2014/main" id="{7C1EB47D-33FA-435E-88BB-2335153F806E}"/>
              </a:ext>
            </a:extLst>
          </p:cNvPr>
          <p:cNvSpPr>
            <a:spLocks noGrp="1"/>
          </p:cNvSpPr>
          <p:nvPr>
            <p:ph sz="half" idx="1"/>
          </p:nvPr>
        </p:nvSpPr>
        <p:spPr>
          <a:xfrm>
            <a:off x="595841" y="1434371"/>
            <a:ext cx="10399084" cy="4608512"/>
          </a:xfrm>
        </p:spPr>
        <p:txBody>
          <a:bodyPr/>
          <a:lstStyle/>
          <a:p>
            <a:pPr marL="457200" indent="-457200">
              <a:lnSpc>
                <a:spcPct val="150000"/>
              </a:lnSpc>
              <a:buFont typeface="Arial" panose="020B0604020202020204" pitchFamily="34" charset="0"/>
              <a:buChar char="•"/>
            </a:pPr>
            <a:r>
              <a:rPr lang="zh-CN" altLang="en-US" b="1" dirty="0">
                <a:latin typeface="Gill Sans MT" panose="020B0502020104020203" pitchFamily="34" charset="0"/>
              </a:rPr>
              <a:t>低延迟</a:t>
            </a:r>
            <a:r>
              <a:rPr lang="en-US" altLang="zh-CN" b="1" dirty="0">
                <a:latin typeface="Gill Sans MT" panose="020B0502020104020203" pitchFamily="34" charset="0"/>
              </a:rPr>
              <a:t>(Latency)</a:t>
            </a:r>
            <a:r>
              <a:rPr lang="zh-CN" altLang="en-US" b="1" dirty="0">
                <a:latin typeface="Gill Sans MT" panose="020B0502020104020203" pitchFamily="34" charset="0"/>
              </a:rPr>
              <a:t>：</a:t>
            </a:r>
            <a:r>
              <a:rPr lang="zh-CN" altLang="en-US" dirty="0">
                <a:latin typeface="Gill Sans MT" panose="020B0502020104020203" pitchFamily="34" charset="0"/>
              </a:rPr>
              <a:t>满足服务等级协议的延迟</a:t>
            </a:r>
            <a:endParaRPr lang="en-US" altLang="zh-CN" dirty="0">
              <a:latin typeface="Gill Sans MT" panose="020B0502020104020203" pitchFamily="34" charset="0"/>
            </a:endParaRPr>
          </a:p>
          <a:p>
            <a:pPr marL="457200" indent="-457200">
              <a:lnSpc>
                <a:spcPct val="150000"/>
              </a:lnSpc>
              <a:buFont typeface="Arial" panose="020B0604020202020204" pitchFamily="34" charset="0"/>
              <a:buChar char="•"/>
            </a:pPr>
            <a:r>
              <a:rPr lang="zh-CN" altLang="en-US" b="1" dirty="0">
                <a:latin typeface="Gill Sans MT" panose="020B0502020104020203" pitchFamily="34" charset="0"/>
              </a:rPr>
              <a:t>吞吐量</a:t>
            </a:r>
            <a:r>
              <a:rPr lang="en-US" altLang="zh-CN" b="1" dirty="0">
                <a:latin typeface="Gill Sans MT" panose="020B0502020104020203" pitchFamily="34" charset="0"/>
              </a:rPr>
              <a:t>(Throughputs)</a:t>
            </a:r>
            <a:r>
              <a:rPr lang="zh-CN" altLang="en-US" b="1" dirty="0">
                <a:latin typeface="Gill Sans MT" panose="020B0502020104020203" pitchFamily="34" charset="0"/>
              </a:rPr>
              <a:t>：</a:t>
            </a:r>
            <a:r>
              <a:rPr lang="zh-CN" altLang="en-US" dirty="0">
                <a:latin typeface="Gill Sans MT" panose="020B0502020104020203" pitchFamily="34" charset="0"/>
              </a:rPr>
              <a:t>暴增负载的吞吐量需求</a:t>
            </a:r>
            <a:endParaRPr lang="en-US" altLang="zh-CN" dirty="0">
              <a:latin typeface="Gill Sans MT" panose="020B0502020104020203" pitchFamily="34" charset="0"/>
            </a:endParaRPr>
          </a:p>
          <a:p>
            <a:pPr marL="457200" indent="-457200">
              <a:lnSpc>
                <a:spcPct val="150000"/>
              </a:lnSpc>
              <a:buFont typeface="Arial" panose="020B0604020202020204" pitchFamily="34" charset="0"/>
              <a:buChar char="•"/>
            </a:pPr>
            <a:r>
              <a:rPr lang="zh-CN" altLang="en-US" b="1" dirty="0">
                <a:latin typeface="Gill Sans MT" panose="020B0502020104020203" pitchFamily="34" charset="0"/>
              </a:rPr>
              <a:t>高效率</a:t>
            </a:r>
            <a:r>
              <a:rPr lang="en-US" altLang="zh-CN" b="1" dirty="0">
                <a:latin typeface="Gill Sans MT" panose="020B0502020104020203" pitchFamily="34" charset="0"/>
              </a:rPr>
              <a:t>(Efficiency)</a:t>
            </a:r>
            <a:r>
              <a:rPr lang="zh-CN" altLang="en-US" dirty="0">
                <a:latin typeface="Gill Sans MT" panose="020B0502020104020203" pitchFamily="34" charset="0"/>
              </a:rPr>
              <a:t>：高效率，低功耗使用</a:t>
            </a:r>
            <a:r>
              <a:rPr lang="en-US" altLang="zh-CN" dirty="0">
                <a:latin typeface="Gill Sans MT" panose="020B0502020104020203" pitchFamily="34" charset="0"/>
              </a:rPr>
              <a:t>GPU, CPU</a:t>
            </a:r>
          </a:p>
          <a:p>
            <a:pPr marL="457200" indent="-457200">
              <a:lnSpc>
                <a:spcPct val="150000"/>
              </a:lnSpc>
              <a:buFont typeface="Arial" panose="020B0604020202020204" pitchFamily="34" charset="0"/>
              <a:buChar char="•"/>
            </a:pPr>
            <a:r>
              <a:rPr lang="zh-CN" altLang="en-US" b="1" dirty="0">
                <a:latin typeface="Gill Sans MT" panose="020B0502020104020203" pitchFamily="34" charset="0"/>
              </a:rPr>
              <a:t>灵活性</a:t>
            </a:r>
            <a:r>
              <a:rPr lang="en-US" altLang="zh-CN" b="1" dirty="0">
                <a:latin typeface="Gill Sans MT" panose="020B0502020104020203" pitchFamily="34" charset="0"/>
              </a:rPr>
              <a:t>(Flexibility)</a:t>
            </a:r>
            <a:r>
              <a:rPr lang="zh-CN" altLang="en-US" dirty="0">
                <a:latin typeface="Gill Sans MT" panose="020B0502020104020203" pitchFamily="34" charset="0"/>
              </a:rPr>
              <a:t>：支持多种框架</a:t>
            </a:r>
            <a:r>
              <a:rPr lang="en-US" altLang="zh-CN" dirty="0">
                <a:latin typeface="Gill Sans MT" panose="020B0502020104020203" pitchFamily="34" charset="0"/>
              </a:rPr>
              <a:t>, </a:t>
            </a:r>
            <a:r>
              <a:rPr lang="zh-CN" altLang="en-US" dirty="0">
                <a:latin typeface="Gill Sans MT" panose="020B0502020104020203" pitchFamily="34" charset="0"/>
              </a:rPr>
              <a:t>提供构建不同应用的灵活性</a:t>
            </a:r>
            <a:endParaRPr lang="en-US" altLang="zh-CN" dirty="0">
              <a:latin typeface="Gill Sans MT" panose="020B0502020104020203" pitchFamily="34" charset="0"/>
            </a:endParaRPr>
          </a:p>
          <a:p>
            <a:pPr marL="457200" indent="-457200">
              <a:lnSpc>
                <a:spcPct val="150000"/>
              </a:lnSpc>
              <a:buFont typeface="Arial" panose="020B0604020202020204" pitchFamily="34" charset="0"/>
              <a:buChar char="•"/>
            </a:pPr>
            <a:r>
              <a:rPr lang="zh-CN" altLang="en-US" b="1" dirty="0">
                <a:latin typeface="Gill Sans MT" panose="020B0502020104020203" pitchFamily="34" charset="0"/>
              </a:rPr>
              <a:t>扩展性</a:t>
            </a:r>
            <a:r>
              <a:rPr lang="en-US" altLang="zh-CN" b="1" dirty="0">
                <a:latin typeface="Gill Sans MT" panose="020B0502020104020203" pitchFamily="34" charset="0"/>
              </a:rPr>
              <a:t>(Scalability)</a:t>
            </a:r>
            <a:r>
              <a:rPr lang="zh-CN" altLang="en-US" dirty="0">
                <a:latin typeface="Gill Sans MT" panose="020B0502020104020203" pitchFamily="34" charset="0"/>
              </a:rPr>
              <a:t>：扩展支持不断增长的用户或设备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3803058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E595-8F49-44C8-91C4-0B3B25A826AF}"/>
              </a:ext>
            </a:extLst>
          </p:cNvPr>
          <p:cNvSpPr>
            <a:spLocks noGrp="1"/>
          </p:cNvSpPr>
          <p:nvPr>
            <p:ph type="title"/>
          </p:nvPr>
        </p:nvSpPr>
        <p:spPr/>
        <p:txBody>
          <a:bodyPr/>
          <a:lstStyle/>
          <a:p>
            <a:r>
              <a:rPr lang="zh-CN" altLang="en-US" dirty="0">
                <a:latin typeface="Gill Sans MT" panose="020B0502020104020203" pitchFamily="34" charset="0"/>
              </a:rPr>
              <a:t>灵活性 </a:t>
            </a:r>
            <a:r>
              <a:rPr lang="en-US" altLang="zh-CN" dirty="0">
                <a:latin typeface="Gill Sans MT" panose="020B0502020104020203" pitchFamily="34" charset="0"/>
              </a:rPr>
              <a:t>Flexibility</a:t>
            </a:r>
            <a:endParaRPr lang="en-US" dirty="0"/>
          </a:p>
        </p:txBody>
      </p:sp>
      <p:sp>
        <p:nvSpPr>
          <p:cNvPr id="3" name="Text Placeholder 2">
            <a:extLst>
              <a:ext uri="{FF2B5EF4-FFF2-40B4-BE49-F238E27FC236}">
                <a16:creationId xmlns:a16="http://schemas.microsoft.com/office/drawing/2014/main" id="{AD74E556-D745-4625-BDE7-535D1951903D}"/>
              </a:ext>
            </a:extLst>
          </p:cNvPr>
          <p:cNvSpPr>
            <a:spLocks noGrp="1"/>
          </p:cNvSpPr>
          <p:nvPr>
            <p:ph sz="half" idx="1"/>
          </p:nvPr>
        </p:nvSpPr>
        <p:spPr/>
        <p:txBody>
          <a:bodyPr/>
          <a:lstStyle/>
          <a:p>
            <a:pPr marL="0" indent="0">
              <a:lnSpc>
                <a:spcPct val="150000"/>
              </a:lnSpc>
              <a:buNone/>
            </a:pPr>
            <a:r>
              <a:rPr lang="en-US" altLang="zh-CN" dirty="0">
                <a:latin typeface="Gill Sans MT" panose="020B0502020104020203" pitchFamily="34" charset="0"/>
              </a:rPr>
              <a:t>AI </a:t>
            </a:r>
            <a:r>
              <a:rPr lang="zh-CN" altLang="en-US" dirty="0">
                <a:latin typeface="Gill Sans MT" panose="020B0502020104020203" pitchFamily="34" charset="0"/>
              </a:rPr>
              <a:t>服务的部署，优化和维护困难且容易出错</a:t>
            </a:r>
            <a:endParaRPr lang="en-US" altLang="zh-CN" dirty="0">
              <a:latin typeface="Gill Sans MT" panose="020B0502020104020203" pitchFamily="34" charset="0"/>
            </a:endParaRP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框架多样：</a:t>
            </a:r>
            <a:endParaRPr lang="en-US" altLang="zh-CN" b="1"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大多数框架都是为训练设计和优化</a:t>
            </a:r>
            <a:endParaRPr lang="en-US" altLang="zh-CN"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开发人员需要将必要的软件组件拼凑在一起</a:t>
            </a:r>
            <a:endParaRPr lang="en-US" altLang="zh-CN"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跨多个不断发展的框架集成和推理需求</a:t>
            </a:r>
            <a:endParaRPr lang="en-US" altLang="zh-CN" dirty="0">
              <a:latin typeface="Gill Sans MT" panose="020B0502020104020203" pitchFamily="34" charset="0"/>
            </a:endParaRPr>
          </a:p>
          <a:p>
            <a:pPr>
              <a:lnSpc>
                <a:spcPct val="150000"/>
              </a:lnSpc>
              <a:buFont typeface="Arial" panose="020B0604020202020204" pitchFamily="34" charset="0"/>
              <a:buChar char="•"/>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硬件多样：</a:t>
            </a:r>
            <a:endParaRPr lang="en-US" altLang="zh-CN" b="1"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多种部署硬件的支持</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dirty="0">
              <a:latin typeface="Gill Sans MT" panose="020B0502020104020203" pitchFamily="34" charset="0"/>
            </a:endParaRPr>
          </a:p>
        </p:txBody>
      </p:sp>
      <p:pic>
        <p:nvPicPr>
          <p:cNvPr id="4" name="图片 3">
            <a:extLst>
              <a:ext uri="{FF2B5EF4-FFF2-40B4-BE49-F238E27FC236}">
                <a16:creationId xmlns:a16="http://schemas.microsoft.com/office/drawing/2014/main" id="{DDDE666A-497C-AD4E-A09A-ABE70C3F3107}"/>
              </a:ext>
            </a:extLst>
          </p:cNvPr>
          <p:cNvPicPr>
            <a:picLocks noChangeAspect="1"/>
          </p:cNvPicPr>
          <p:nvPr/>
        </p:nvPicPr>
        <p:blipFill>
          <a:blip r:embed="rId3"/>
          <a:stretch>
            <a:fillRect/>
          </a:stretch>
        </p:blipFill>
        <p:spPr>
          <a:xfrm>
            <a:off x="6110610" y="2204864"/>
            <a:ext cx="5321300" cy="2552700"/>
          </a:xfrm>
          <a:prstGeom prst="rect">
            <a:avLst/>
          </a:prstGeom>
        </p:spPr>
      </p:pic>
    </p:spTree>
    <p:extLst>
      <p:ext uri="{BB962C8B-B14F-4D97-AF65-F5344CB8AC3E}">
        <p14:creationId xmlns:p14="http://schemas.microsoft.com/office/powerpoint/2010/main" val="12450134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11A3-9796-4C41-B385-53E7802BB436}"/>
              </a:ext>
            </a:extLst>
          </p:cNvPr>
          <p:cNvSpPr>
            <a:spLocks noGrp="1"/>
          </p:cNvSpPr>
          <p:nvPr>
            <p:ph type="title"/>
          </p:nvPr>
        </p:nvSpPr>
        <p:spPr/>
        <p:txBody>
          <a:bodyPr/>
          <a:lstStyle/>
          <a:p>
            <a:r>
              <a:rPr lang="en-US" altLang="zh-CN" dirty="0"/>
              <a:t>Flexibility </a:t>
            </a:r>
            <a:r>
              <a:rPr lang="zh-CN" altLang="en-US" dirty="0"/>
              <a:t>灵活性</a:t>
            </a:r>
            <a:endParaRPr lang="en-US" dirty="0"/>
          </a:p>
        </p:txBody>
      </p:sp>
      <p:sp>
        <p:nvSpPr>
          <p:cNvPr id="3" name="Text Placeholder 2">
            <a:extLst>
              <a:ext uri="{FF2B5EF4-FFF2-40B4-BE49-F238E27FC236}">
                <a16:creationId xmlns:a16="http://schemas.microsoft.com/office/drawing/2014/main" id="{BEDF2215-D9F1-4D96-8539-9F007FEC831E}"/>
              </a:ext>
            </a:extLst>
          </p:cNvPr>
          <p:cNvSpPr>
            <a:spLocks noGrp="1"/>
          </p:cNvSpPr>
          <p:nvPr>
            <p:ph sz="half" idx="1"/>
          </p:nvPr>
        </p:nvSpPr>
        <p:spPr>
          <a:xfrm>
            <a:off x="623635" y="1484784"/>
            <a:ext cx="10963473" cy="4427912"/>
          </a:xfrm>
        </p:spPr>
        <p:txBody>
          <a:bodyPr/>
          <a:lstStyle/>
          <a:p>
            <a:pPr marL="0" indent="0">
              <a:lnSpc>
                <a:spcPct val="150000"/>
              </a:lnSpc>
              <a:buNone/>
            </a:pPr>
            <a:r>
              <a:rPr lang="zh-CN" altLang="en-US" b="1" dirty="0">
                <a:latin typeface="Gill Sans MT" panose="020B0502020104020203" pitchFamily="34" charset="0"/>
              </a:rPr>
              <a:t>服务系统需要灵活性：</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支持加载不同</a:t>
            </a:r>
            <a:r>
              <a:rPr lang="en-US" altLang="zh-CN" dirty="0">
                <a:latin typeface="Gill Sans MT" panose="020B0502020104020203" pitchFamily="34" charset="0"/>
              </a:rPr>
              <a:t> AI </a:t>
            </a:r>
            <a:r>
              <a:rPr lang="zh-CN" altLang="en-US" dirty="0">
                <a:latin typeface="Gill Sans MT" panose="020B0502020104020203" pitchFamily="34" charset="0"/>
              </a:rPr>
              <a:t>框架的模型</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AI </a:t>
            </a:r>
            <a:r>
              <a:rPr lang="zh-CN" altLang="en-US" dirty="0">
                <a:latin typeface="Gill Sans MT" panose="020B0502020104020203" pitchFamily="34" charset="0"/>
              </a:rPr>
              <a:t>框架推陈出新和版本不断迭代</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与不同语言接口和不同逻辑的应用结合</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解决方法：</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深度学习模型开放协议：跨框架模型转换</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接口抽象：提供不同框架的通用抽象</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容器：运行时环境依赖与资源隔离</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RPC</a:t>
            </a:r>
            <a:r>
              <a:rPr lang="zh-CN" altLang="en-US" dirty="0">
                <a:latin typeface="Gill Sans MT" panose="020B0502020104020203" pitchFamily="34" charset="0"/>
              </a:rPr>
              <a:t>：跨语言，跨进程通信</a:t>
            </a:r>
            <a:endParaRPr lang="en-US" altLang="zh-CN" dirty="0">
              <a:latin typeface="Gill Sans MT" panose="020B0502020104020203" pitchFamily="34" charset="0"/>
            </a:endParaRPr>
          </a:p>
        </p:txBody>
      </p:sp>
      <p:pic>
        <p:nvPicPr>
          <p:cNvPr id="3074" name="Picture 2" descr="Diagram&#10;&#10;Description automatically generated">
            <a:extLst>
              <a:ext uri="{FF2B5EF4-FFF2-40B4-BE49-F238E27FC236}">
                <a16:creationId xmlns:a16="http://schemas.microsoft.com/office/drawing/2014/main" id="{FBADF826-7FAE-4424-9392-D4F5D10BB7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389" y="1720327"/>
            <a:ext cx="5189869" cy="3668701"/>
          </a:xfrm>
          <a:prstGeom prst="rect">
            <a:avLst/>
          </a:prstGeom>
          <a:noFill/>
        </p:spPr>
      </p:pic>
    </p:spTree>
    <p:extLst>
      <p:ext uri="{BB962C8B-B14F-4D97-AF65-F5344CB8AC3E}">
        <p14:creationId xmlns:p14="http://schemas.microsoft.com/office/powerpoint/2010/main" val="14372424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0629-2D49-438B-8C0D-3E2127C1CDDA}"/>
              </a:ext>
            </a:extLst>
          </p:cNvPr>
          <p:cNvSpPr>
            <a:spLocks noGrp="1"/>
          </p:cNvSpPr>
          <p:nvPr>
            <p:ph type="title"/>
          </p:nvPr>
        </p:nvSpPr>
        <p:spPr/>
        <p:txBody>
          <a:bodyPr/>
          <a:lstStyle/>
          <a:p>
            <a:r>
              <a:rPr lang="en-US" altLang="zh-CN" dirty="0"/>
              <a:t>Latency </a:t>
            </a:r>
            <a:r>
              <a:rPr lang="zh-CN" altLang="en-US" dirty="0"/>
              <a:t>延迟</a:t>
            </a:r>
            <a:endParaRPr lang="en-US" dirty="0"/>
          </a:p>
        </p:txBody>
      </p:sp>
      <p:sp>
        <p:nvSpPr>
          <p:cNvPr id="3" name="Text Placeholder 2">
            <a:extLst>
              <a:ext uri="{FF2B5EF4-FFF2-40B4-BE49-F238E27FC236}">
                <a16:creationId xmlns:a16="http://schemas.microsoft.com/office/drawing/2014/main" id="{3F4E5264-1D1B-43FD-8FCC-154FB5AE331B}"/>
              </a:ext>
            </a:extLst>
          </p:cNvPr>
          <p:cNvSpPr>
            <a:spLocks noGrp="1"/>
          </p:cNvSpPr>
          <p:nvPr>
            <p:ph sz="half" idx="1"/>
          </p:nvPr>
        </p:nvSpPr>
        <p:spPr>
          <a:xfrm>
            <a:off x="623636" y="1412776"/>
            <a:ext cx="5906794" cy="4608512"/>
          </a:xfrm>
        </p:spPr>
        <p:txBody>
          <a:bodyPr/>
          <a:lstStyle/>
          <a:p>
            <a:pPr marL="0" indent="0">
              <a:lnSpc>
                <a:spcPct val="150000"/>
              </a:lnSpc>
              <a:buNone/>
            </a:pPr>
            <a:r>
              <a:rPr lang="zh-CN" altLang="en-US" b="1" dirty="0">
                <a:latin typeface="Gill Sans MT" panose="020B0502020104020203" pitchFamily="34" charset="0"/>
              </a:rPr>
              <a:t>推理延迟：</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延迟是用户给出查询后呈现推理结果消耗的时间</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必须既快速同时满足有限的尾部延迟 </a:t>
            </a:r>
            <a:r>
              <a:rPr lang="en-US" altLang="zh-CN" dirty="0">
                <a:latin typeface="Gill Sans MT" panose="020B0502020104020203" pitchFamily="34" charset="0"/>
              </a:rPr>
              <a:t>Tail Latency</a:t>
            </a:r>
            <a:endParaRPr 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需要低延迟：</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服务水平协议</a:t>
            </a:r>
            <a:r>
              <a:rPr lang="en-US" altLang="zh-CN" dirty="0">
                <a:latin typeface="Gill Sans MT" panose="020B0502020104020203" pitchFamily="34" charset="0"/>
              </a:rPr>
              <a:t>(SLA)</a:t>
            </a:r>
            <a:r>
              <a:rPr lang="zh-CN" altLang="en-US" dirty="0">
                <a:latin typeface="Gill Sans MT" panose="020B0502020104020203" pitchFamily="34" charset="0"/>
              </a:rPr>
              <a:t>：</a:t>
            </a:r>
            <a:r>
              <a:rPr lang="en-US" altLang="zh-CN" dirty="0">
                <a:latin typeface="Gill Sans MT" panose="020B0502020104020203" pitchFamily="34" charset="0"/>
              </a:rPr>
              <a:t>Sub-second</a:t>
            </a:r>
            <a:r>
              <a:rPr lang="zh-CN" altLang="en-US" dirty="0">
                <a:latin typeface="Gill Sans MT" panose="020B0502020104020203" pitchFamily="34" charset="0"/>
              </a:rPr>
              <a:t> 级别延迟 </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低延迟挑战：</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交互式</a:t>
            </a:r>
            <a:r>
              <a:rPr lang="en-US" altLang="zh-CN" dirty="0">
                <a:latin typeface="Gill Sans MT" panose="020B0502020104020203" pitchFamily="34" charset="0"/>
              </a:rPr>
              <a:t>APP</a:t>
            </a:r>
            <a:r>
              <a:rPr lang="zh-CN" altLang="en-US" dirty="0">
                <a:latin typeface="Gill Sans MT" panose="020B0502020104020203" pitchFamily="34" charset="0"/>
              </a:rPr>
              <a:t> 低延迟需求与训练 </a:t>
            </a:r>
            <a:r>
              <a:rPr lang="en-US" altLang="zh-CN" dirty="0">
                <a:latin typeface="Gill Sans MT" panose="020B0502020104020203" pitchFamily="34" charset="0"/>
              </a:rPr>
              <a:t>AI</a:t>
            </a:r>
            <a:r>
              <a:rPr lang="zh-CN" altLang="en-US" dirty="0">
                <a:latin typeface="Gill Sans MT" panose="020B0502020104020203" pitchFamily="34" charset="0"/>
              </a:rPr>
              <a:t> 框架目标不一致</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大模型更准确，但浮点运算量更大</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Sub-second</a:t>
            </a:r>
            <a:r>
              <a:rPr lang="zh-CN" altLang="en-US" dirty="0">
                <a:latin typeface="Gill Sans MT" panose="020B0502020104020203" pitchFamily="34" charset="0"/>
              </a:rPr>
              <a:t> 级别延迟约束制数据 </a:t>
            </a:r>
            <a:r>
              <a:rPr lang="en-US" altLang="zh-CN" dirty="0">
                <a:latin typeface="Gill Sans MT" panose="020B0502020104020203" pitchFamily="34" charset="0"/>
              </a:rPr>
              <a:t>Batch Size</a:t>
            </a: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模型融合容易引起长尾延迟 </a:t>
            </a:r>
            <a:r>
              <a:rPr lang="en-US" altLang="zh-CN" dirty="0">
                <a:latin typeface="Gill Sans MT" panose="020B0502020104020203" pitchFamily="34" charset="0"/>
              </a:rPr>
              <a:t>Long Tail Latency</a:t>
            </a:r>
          </a:p>
        </p:txBody>
      </p:sp>
      <p:pic>
        <p:nvPicPr>
          <p:cNvPr id="4" name="图片 3">
            <a:extLst>
              <a:ext uri="{FF2B5EF4-FFF2-40B4-BE49-F238E27FC236}">
                <a16:creationId xmlns:a16="http://schemas.microsoft.com/office/drawing/2014/main" id="{7196E95F-ADDF-0B48-8F13-6CE466BDA7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1323" y="1916832"/>
            <a:ext cx="5840281" cy="3960440"/>
          </a:xfrm>
          <a:prstGeom prst="rect">
            <a:avLst/>
          </a:prstGeom>
        </p:spPr>
      </p:pic>
    </p:spTree>
    <p:extLst>
      <p:ext uri="{BB962C8B-B14F-4D97-AF65-F5344CB8AC3E}">
        <p14:creationId xmlns:p14="http://schemas.microsoft.com/office/powerpoint/2010/main" val="39036348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en-US" altLang="zh-CN" dirty="0"/>
              <a:t>Throughputs </a:t>
            </a:r>
            <a:r>
              <a:rPr lang="zh-CN" altLang="en-US" dirty="0"/>
              <a:t>吞吐量</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sz="half" idx="1"/>
          </p:nvPr>
        </p:nvSpPr>
        <p:spPr/>
        <p:txBody>
          <a:bodyPr/>
          <a:lstStyle/>
          <a:p>
            <a:pPr marL="0" indent="0">
              <a:lnSpc>
                <a:spcPct val="150000"/>
              </a:lnSpc>
              <a:buNone/>
            </a:pPr>
            <a:r>
              <a:rPr lang="zh-CN" altLang="en-US" sz="2400" b="1" dirty="0">
                <a:latin typeface="Gill Sans MT" panose="020B0502020104020203" pitchFamily="34" charset="0"/>
              </a:rPr>
              <a:t>需要高吞吐的目的：</a:t>
            </a:r>
            <a:endParaRPr lang="en-US" altLang="zh-CN" sz="2400"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突发的请求数量暴增</a:t>
            </a:r>
            <a:endParaRPr lang="en-US" altLang="zh-CN" sz="2000"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不断扩展的用户和设备</a:t>
            </a:r>
            <a:endParaRPr lang="en-US" altLang="zh-CN" sz="2000" dirty="0">
              <a:latin typeface="Gill Sans MT" panose="020B0502020104020203" pitchFamily="34" charset="0"/>
            </a:endParaRPr>
          </a:p>
          <a:p>
            <a:pPr marL="0" indent="0">
              <a:lnSpc>
                <a:spcPct val="150000"/>
              </a:lnSpc>
              <a:buNone/>
            </a:pPr>
            <a:r>
              <a:rPr lang="zh-CN" altLang="en-US" sz="2400" b="1" dirty="0">
                <a:latin typeface="Gill Sans MT" panose="020B0502020104020203" pitchFamily="34" charset="0"/>
              </a:rPr>
              <a:t>达到高吞吐的策略：</a:t>
            </a:r>
            <a:endParaRPr lang="en-US" altLang="zh-CN" sz="2400"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充分利用</a:t>
            </a:r>
            <a:r>
              <a:rPr lang="en-US" altLang="zh-CN" sz="2000" dirty="0">
                <a:latin typeface="Gill Sans MT" panose="020B0502020104020203" pitchFamily="34" charset="0"/>
              </a:rPr>
              <a:t>AI</a:t>
            </a:r>
            <a:r>
              <a:rPr lang="zh-CN" altLang="en-US" sz="2000" dirty="0">
                <a:latin typeface="Gill Sans MT" panose="020B0502020104020203" pitchFamily="34" charset="0"/>
              </a:rPr>
              <a:t>芯片能力</a:t>
            </a:r>
            <a:r>
              <a:rPr lang="en-US" altLang="zh-CN" sz="2000" dirty="0">
                <a:latin typeface="Gill Sans MT" panose="020B0502020104020203" pitchFamily="34" charset="0"/>
              </a:rPr>
              <a:t>1</a:t>
            </a:r>
            <a:r>
              <a:rPr lang="zh-CN" altLang="en-US" sz="2000" dirty="0">
                <a:latin typeface="Gill Sans MT" panose="020B0502020104020203" pitchFamily="34" charset="0"/>
                <a:sym typeface="Wingdings" pitchFamily="2" charset="2"/>
              </a:rPr>
              <a:t>）</a:t>
            </a:r>
            <a:r>
              <a:rPr lang="zh-CN" altLang="en-US" sz="2000" dirty="0">
                <a:latin typeface="Gill Sans MT" panose="020B0502020104020203" pitchFamily="34" charset="0"/>
              </a:rPr>
              <a:t>批处理请求；</a:t>
            </a:r>
            <a:r>
              <a:rPr lang="en-US" altLang="zh-CN" sz="2000" dirty="0">
                <a:latin typeface="Gill Sans MT" panose="020B0502020104020203" pitchFamily="34" charset="0"/>
              </a:rPr>
              <a:t>2</a:t>
            </a:r>
            <a:r>
              <a:rPr lang="zh-CN" altLang="en-US" sz="2000" dirty="0">
                <a:latin typeface="Gill Sans MT" panose="020B0502020104020203" pitchFamily="34" charset="0"/>
              </a:rPr>
              <a:t>）指令级运算</a:t>
            </a:r>
            <a:endParaRPr lang="en-US" sz="2000"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支持动态 </a:t>
            </a:r>
            <a:r>
              <a:rPr lang="en-US" altLang="zh-CN" sz="2000" dirty="0">
                <a:latin typeface="Gill Sans MT" panose="020B0502020104020203" pitchFamily="34" charset="0"/>
              </a:rPr>
              <a:t>Shape</a:t>
            </a:r>
            <a:r>
              <a:rPr lang="zh-CN" altLang="en-US" sz="2000" dirty="0">
                <a:latin typeface="Gill Sans MT" panose="020B0502020104020203" pitchFamily="34" charset="0"/>
              </a:rPr>
              <a:t> 和自适应批尺寸 </a:t>
            </a:r>
            <a:r>
              <a:rPr lang="en-US" altLang="zh-CN" sz="2000" dirty="0">
                <a:latin typeface="Gill Sans MT" panose="020B0502020104020203" pitchFamily="34" charset="0"/>
              </a:rPr>
              <a:t>Batch Size</a:t>
            </a: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多模型装箱使用加速器</a:t>
            </a:r>
            <a:endParaRPr lang="en-US" altLang="zh-CN" sz="2000"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sz="2000" dirty="0">
                <a:latin typeface="Gill Sans MT" panose="020B0502020104020203" pitchFamily="34" charset="0"/>
              </a:rPr>
              <a:t>容器扩展副本部署</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0458193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03DF-75E3-4E44-AB01-C45438050825}"/>
              </a:ext>
            </a:extLst>
          </p:cNvPr>
          <p:cNvSpPr>
            <a:spLocks noGrp="1"/>
          </p:cNvSpPr>
          <p:nvPr>
            <p:ph type="title"/>
          </p:nvPr>
        </p:nvSpPr>
        <p:spPr/>
        <p:txBody>
          <a:bodyPr/>
          <a:lstStyle/>
          <a:p>
            <a:r>
              <a:rPr lang="en-US" altLang="zh-CN" dirty="0"/>
              <a:t>Efficiency </a:t>
            </a:r>
            <a:r>
              <a:rPr lang="zh-CN" altLang="en-US" dirty="0"/>
              <a:t>效率</a:t>
            </a:r>
            <a:endParaRPr lang="en-US" dirty="0"/>
          </a:p>
        </p:txBody>
      </p:sp>
      <p:sp>
        <p:nvSpPr>
          <p:cNvPr id="3" name="Text Placeholder 2">
            <a:extLst>
              <a:ext uri="{FF2B5EF4-FFF2-40B4-BE49-F238E27FC236}">
                <a16:creationId xmlns:a16="http://schemas.microsoft.com/office/drawing/2014/main" id="{CC9AD378-213E-483E-8DB0-3CA07F019703}"/>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需要高效的原因：</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内存、</a:t>
            </a:r>
            <a:r>
              <a:rPr lang="en-US" altLang="zh-CN" dirty="0">
                <a:latin typeface="Gill Sans MT" panose="020B0502020104020203" pitchFamily="34" charset="0"/>
              </a:rPr>
              <a:t>ALU</a:t>
            </a:r>
            <a:r>
              <a:rPr lang="zh-CN" altLang="en-US" dirty="0">
                <a:latin typeface="Gill Sans MT" panose="020B0502020104020203" pitchFamily="34" charset="0"/>
              </a:rPr>
              <a:t>数量等资源约束</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移动端有极高的功耗约束</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云端有预算的约束</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高效率策略：</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模型压缩</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高效使用 </a:t>
            </a:r>
            <a:r>
              <a:rPr lang="en-US" altLang="zh-CN" dirty="0">
                <a:latin typeface="Gill Sans MT" panose="020B0502020104020203" pitchFamily="34" charset="0"/>
              </a:rPr>
              <a:t>AI</a:t>
            </a:r>
            <a:r>
              <a:rPr lang="zh-CN" altLang="en-US" dirty="0">
                <a:latin typeface="Gill Sans MT" panose="020B0502020104020203" pitchFamily="34" charset="0"/>
              </a:rPr>
              <a:t> 推理芯片</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装箱（</a:t>
            </a:r>
            <a:r>
              <a:rPr lang="en-US" altLang="zh-CN" dirty="0">
                <a:latin typeface="Gill Sans MT" panose="020B0502020104020203" pitchFamily="34" charset="0"/>
              </a:rPr>
              <a:t>bin-packing</a:t>
            </a:r>
            <a:r>
              <a:rPr lang="zh-CN" altLang="en-US" dirty="0">
                <a:latin typeface="Gill Sans MT" panose="020B0502020104020203" pitchFamily="34" charset="0"/>
              </a:rPr>
              <a:t>）使用加速器</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126147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263-EEF2-4175-9B27-34D9D8876336}"/>
              </a:ext>
            </a:extLst>
          </p:cNvPr>
          <p:cNvSpPr>
            <a:spLocks noGrp="1"/>
          </p:cNvSpPr>
          <p:nvPr>
            <p:ph type="title"/>
          </p:nvPr>
        </p:nvSpPr>
        <p:spPr/>
        <p:txBody>
          <a:bodyPr/>
          <a:lstStyle/>
          <a:p>
            <a:r>
              <a:rPr lang="en-US" altLang="zh-CN" dirty="0"/>
              <a:t>Scalability </a:t>
            </a:r>
            <a:r>
              <a:rPr lang="zh-CN" altLang="en-US" dirty="0"/>
              <a:t>扩展性</a:t>
            </a:r>
            <a:endParaRPr lang="en-US" dirty="0"/>
          </a:p>
        </p:txBody>
      </p:sp>
      <p:sp>
        <p:nvSpPr>
          <p:cNvPr id="3" name="Text Placeholder 2">
            <a:extLst>
              <a:ext uri="{FF2B5EF4-FFF2-40B4-BE49-F238E27FC236}">
                <a16:creationId xmlns:a16="http://schemas.microsoft.com/office/drawing/2014/main" id="{7AF0345B-ED14-433E-976C-6452635AEB23}"/>
              </a:ext>
            </a:extLst>
          </p:cNvPr>
          <p:cNvSpPr>
            <a:spLocks noGrp="1"/>
          </p:cNvSpPr>
          <p:nvPr>
            <p:ph sz="half" idx="1"/>
          </p:nvPr>
        </p:nvSpPr>
        <p:spPr>
          <a:xfrm>
            <a:off x="623636" y="1412776"/>
            <a:ext cx="6266833" cy="4608512"/>
          </a:xfrm>
        </p:spPr>
        <p:txBody>
          <a:bodyPr/>
          <a:lstStyle/>
          <a:p>
            <a:pPr marL="0" indent="0" eaLnBrk="1" latinLnBrk="1" hangingPunct="1">
              <a:lnSpc>
                <a:spcPct val="150000"/>
              </a:lnSpc>
              <a:buNone/>
            </a:pPr>
            <a:r>
              <a:rPr lang="zh-CN" altLang="en-US" b="1" dirty="0"/>
              <a:t>扩展性原因：</a:t>
            </a:r>
            <a:endParaRPr lang="en-US" altLang="zh-CN" b="1" dirty="0"/>
          </a:p>
          <a:p>
            <a:pPr marL="685800" lvl="1" indent="-457200" eaLnBrk="1" latinLnBrk="1" hangingPunct="1">
              <a:lnSpc>
                <a:spcPct val="150000"/>
              </a:lnSpc>
              <a:buFont typeface="Arial" panose="020B0604020202020204" pitchFamily="34" charset="0"/>
              <a:buChar char="•"/>
            </a:pPr>
            <a:r>
              <a:rPr lang="zh-CN" altLang="en-US" dirty="0"/>
              <a:t>应对用户与请求的增长</a:t>
            </a:r>
            <a:endParaRPr lang="en-US" altLang="zh-CN" dirty="0"/>
          </a:p>
          <a:p>
            <a:pPr marL="685800" lvl="1" indent="-457200" eaLnBrk="1" latinLnBrk="1" hangingPunct="1">
              <a:lnSpc>
                <a:spcPct val="150000"/>
              </a:lnSpc>
              <a:buFont typeface="Arial" panose="020B0604020202020204" pitchFamily="34" charset="0"/>
              <a:buChar char="•"/>
            </a:pPr>
            <a:r>
              <a:rPr lang="zh-CN" altLang="en-US" dirty="0"/>
              <a:t>提升推理系统吞吐量</a:t>
            </a:r>
            <a:endParaRPr lang="en-US" altLang="zh-CN" dirty="0"/>
          </a:p>
          <a:p>
            <a:pPr marL="0" indent="0" eaLnBrk="1" latinLnBrk="1" hangingPunct="1">
              <a:lnSpc>
                <a:spcPct val="150000"/>
              </a:lnSpc>
              <a:buNone/>
            </a:pPr>
            <a:endParaRPr lang="en-US" altLang="zh-CN" dirty="0"/>
          </a:p>
          <a:p>
            <a:pPr marL="0" indent="0" eaLnBrk="1" latinLnBrk="1" hangingPunct="1">
              <a:lnSpc>
                <a:spcPct val="150000"/>
              </a:lnSpc>
              <a:buNone/>
            </a:pPr>
            <a:r>
              <a:rPr lang="zh-CN" altLang="en-US" sz="1800" dirty="0"/>
              <a:t>随着请求负载增加自动部署更多的解决方案 ，进而才可以应对更大负载，提供更高的推理吞吐和让推理系统更加可靠。</a:t>
            </a:r>
          </a:p>
        </p:txBody>
      </p:sp>
      <p:pic>
        <p:nvPicPr>
          <p:cNvPr id="5" name="Picture 4" descr="A picture containing screenshot&#10;&#10;Description automatically generated">
            <a:extLst>
              <a:ext uri="{FF2B5EF4-FFF2-40B4-BE49-F238E27FC236}">
                <a16:creationId xmlns:a16="http://schemas.microsoft.com/office/drawing/2014/main" id="{128C3E9F-AFDE-4BCD-9694-71E29D0F25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0549" y="1572682"/>
            <a:ext cx="4073762" cy="1989241"/>
          </a:xfrm>
          <a:prstGeom prst="rect">
            <a:avLst/>
          </a:prstGeom>
        </p:spPr>
      </p:pic>
      <p:sp>
        <p:nvSpPr>
          <p:cNvPr id="6" name="Rectangle 5">
            <a:extLst>
              <a:ext uri="{FF2B5EF4-FFF2-40B4-BE49-F238E27FC236}">
                <a16:creationId xmlns:a16="http://schemas.microsoft.com/office/drawing/2014/main" id="{C87CC047-0B90-4BF7-A055-0A67462C7C77}"/>
              </a:ext>
            </a:extLst>
          </p:cNvPr>
          <p:cNvSpPr/>
          <p:nvPr/>
        </p:nvSpPr>
        <p:spPr>
          <a:xfrm>
            <a:off x="3578101" y="6325210"/>
            <a:ext cx="6797188" cy="276999"/>
          </a:xfrm>
          <a:prstGeom prst="rect">
            <a:avLst/>
          </a:prstGeom>
        </p:spPr>
        <p:txBody>
          <a:bodyPr wrap="square">
            <a:spAutoFit/>
          </a:bodyPr>
          <a:lstStyle/>
          <a:p>
            <a:r>
              <a:rPr lang="en-US" sz="1200" dirty="0">
                <a:solidFill>
                  <a:srgbClr val="00FA00"/>
                </a:solidFill>
              </a:rPr>
              <a:t>https://devblogs.nvidia.com/kubernetes-ai-hyperparameter-search-experiments/</a:t>
            </a:r>
          </a:p>
        </p:txBody>
      </p:sp>
      <p:pic>
        <p:nvPicPr>
          <p:cNvPr id="8" name="Picture 7" descr="A screenshot of a cell phone&#10;&#10;Description automatically generated">
            <a:extLst>
              <a:ext uri="{FF2B5EF4-FFF2-40B4-BE49-F238E27FC236}">
                <a16:creationId xmlns:a16="http://schemas.microsoft.com/office/drawing/2014/main" id="{BFA88561-7F7B-4BEC-8FCD-CA930ABD00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8101" y="4112121"/>
            <a:ext cx="8316691" cy="2053183"/>
          </a:xfrm>
          <a:prstGeom prst="rect">
            <a:avLst/>
          </a:prstGeom>
        </p:spPr>
      </p:pic>
      <p:sp>
        <p:nvSpPr>
          <p:cNvPr id="4" name="Arrow: Up 3">
            <a:extLst>
              <a:ext uri="{FF2B5EF4-FFF2-40B4-BE49-F238E27FC236}">
                <a16:creationId xmlns:a16="http://schemas.microsoft.com/office/drawing/2014/main" id="{02D696DA-85D0-43DD-9EBA-6AE8490CB843}"/>
              </a:ext>
            </a:extLst>
          </p:cNvPr>
          <p:cNvSpPr/>
          <p:nvPr/>
        </p:nvSpPr>
        <p:spPr bwMode="auto">
          <a:xfrm>
            <a:off x="9458243" y="4049306"/>
            <a:ext cx="378373" cy="42930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0193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263-EEF2-4175-9B27-34D9D8876336}"/>
              </a:ext>
            </a:extLst>
          </p:cNvPr>
          <p:cNvSpPr>
            <a:spLocks noGrp="1"/>
          </p:cNvSpPr>
          <p:nvPr>
            <p:ph type="title"/>
          </p:nvPr>
        </p:nvSpPr>
        <p:spPr/>
        <p:txBody>
          <a:bodyPr/>
          <a:lstStyle/>
          <a:p>
            <a:r>
              <a:rPr lang="en-US" altLang="zh-CN" dirty="0"/>
              <a:t>Scalability </a:t>
            </a:r>
            <a:r>
              <a:rPr lang="zh-CN" altLang="en-US" dirty="0"/>
              <a:t>扩展性</a:t>
            </a:r>
            <a:endParaRPr lang="en-US" dirty="0"/>
          </a:p>
        </p:txBody>
      </p:sp>
      <p:pic>
        <p:nvPicPr>
          <p:cNvPr id="5" name="Picture 4" descr="A picture containing screenshot&#10;&#10;Description automatically generated">
            <a:extLst>
              <a:ext uri="{FF2B5EF4-FFF2-40B4-BE49-F238E27FC236}">
                <a16:creationId xmlns:a16="http://schemas.microsoft.com/office/drawing/2014/main" id="{128C3E9F-AFDE-4BCD-9694-71E29D0F25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0549" y="1572682"/>
            <a:ext cx="4073762" cy="1989241"/>
          </a:xfrm>
          <a:prstGeom prst="rect">
            <a:avLst/>
          </a:prstGeom>
        </p:spPr>
      </p:pic>
      <p:sp>
        <p:nvSpPr>
          <p:cNvPr id="6" name="Rectangle 5">
            <a:extLst>
              <a:ext uri="{FF2B5EF4-FFF2-40B4-BE49-F238E27FC236}">
                <a16:creationId xmlns:a16="http://schemas.microsoft.com/office/drawing/2014/main" id="{C87CC047-0B90-4BF7-A055-0A67462C7C77}"/>
              </a:ext>
            </a:extLst>
          </p:cNvPr>
          <p:cNvSpPr/>
          <p:nvPr/>
        </p:nvSpPr>
        <p:spPr>
          <a:xfrm>
            <a:off x="3578101" y="6325210"/>
            <a:ext cx="6797188" cy="276999"/>
          </a:xfrm>
          <a:prstGeom prst="rect">
            <a:avLst/>
          </a:prstGeom>
        </p:spPr>
        <p:txBody>
          <a:bodyPr wrap="square">
            <a:spAutoFit/>
          </a:bodyPr>
          <a:lstStyle/>
          <a:p>
            <a:r>
              <a:rPr lang="en-US" sz="1200" dirty="0">
                <a:solidFill>
                  <a:srgbClr val="00FA00"/>
                </a:solidFill>
              </a:rPr>
              <a:t>https://devblogs.nvidia.com/kubernetes-ai-hyperparameter-search-experiments/</a:t>
            </a:r>
          </a:p>
        </p:txBody>
      </p:sp>
      <p:pic>
        <p:nvPicPr>
          <p:cNvPr id="8" name="Picture 7" descr="A screenshot of a cell phone&#10;&#10;Description automatically generated">
            <a:extLst>
              <a:ext uri="{FF2B5EF4-FFF2-40B4-BE49-F238E27FC236}">
                <a16:creationId xmlns:a16="http://schemas.microsoft.com/office/drawing/2014/main" id="{BFA88561-7F7B-4BEC-8FCD-CA930ABD00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8101" y="4112121"/>
            <a:ext cx="8316691" cy="2053183"/>
          </a:xfrm>
          <a:prstGeom prst="rect">
            <a:avLst/>
          </a:prstGeom>
        </p:spPr>
      </p:pic>
      <p:sp>
        <p:nvSpPr>
          <p:cNvPr id="4" name="Arrow: Up 3">
            <a:extLst>
              <a:ext uri="{FF2B5EF4-FFF2-40B4-BE49-F238E27FC236}">
                <a16:creationId xmlns:a16="http://schemas.microsoft.com/office/drawing/2014/main" id="{02D696DA-85D0-43DD-9EBA-6AE8490CB843}"/>
              </a:ext>
            </a:extLst>
          </p:cNvPr>
          <p:cNvSpPr/>
          <p:nvPr/>
        </p:nvSpPr>
        <p:spPr bwMode="auto">
          <a:xfrm>
            <a:off x="9458243" y="4049306"/>
            <a:ext cx="378373" cy="42930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AF0345B-ED14-433E-976C-6452635AEB23}"/>
              </a:ext>
            </a:extLst>
          </p:cNvPr>
          <p:cNvSpPr>
            <a:spLocks noGrp="1"/>
          </p:cNvSpPr>
          <p:nvPr>
            <p:ph sz="half" idx="1"/>
          </p:nvPr>
        </p:nvSpPr>
        <p:spPr>
          <a:xfrm>
            <a:off x="623636" y="1412776"/>
            <a:ext cx="6797188" cy="4608512"/>
          </a:xfrm>
        </p:spPr>
        <p:txBody>
          <a:bodyPr/>
          <a:lstStyle/>
          <a:p>
            <a:pPr marL="0" indent="0" eaLnBrk="1" latinLnBrk="1" hangingPunct="1">
              <a:lnSpc>
                <a:spcPct val="150000"/>
              </a:lnSpc>
              <a:buNone/>
            </a:pPr>
            <a:r>
              <a:rPr lang="zh-CN" altLang="en-US" b="1" dirty="0"/>
              <a:t>扩展性原因：</a:t>
            </a:r>
            <a:endParaRPr lang="en-US" altLang="zh-CN" b="1" dirty="0"/>
          </a:p>
          <a:p>
            <a:pPr marL="685800" lvl="1" indent="-457200" eaLnBrk="1" latinLnBrk="1" hangingPunct="1">
              <a:lnSpc>
                <a:spcPct val="150000"/>
              </a:lnSpc>
              <a:buFont typeface="Arial" panose="020B0604020202020204" pitchFamily="34" charset="0"/>
              <a:buChar char="•"/>
            </a:pPr>
            <a:r>
              <a:rPr lang="zh-CN" altLang="en-US" dirty="0"/>
              <a:t>应对用户与请求的增长</a:t>
            </a:r>
            <a:endParaRPr lang="en-US" altLang="zh-CN" dirty="0"/>
          </a:p>
          <a:p>
            <a:pPr marL="685800" lvl="1" indent="-457200" eaLnBrk="1" latinLnBrk="1" hangingPunct="1">
              <a:lnSpc>
                <a:spcPct val="150000"/>
              </a:lnSpc>
              <a:buFont typeface="Arial" panose="020B0604020202020204" pitchFamily="34" charset="0"/>
              <a:buChar char="•"/>
            </a:pPr>
            <a:r>
              <a:rPr lang="zh-CN" altLang="en-US" dirty="0"/>
              <a:t>提升推理系统吞吐量</a:t>
            </a:r>
            <a:endParaRPr lang="en-US" altLang="zh-CN" dirty="0"/>
          </a:p>
          <a:p>
            <a:pPr marL="0" indent="0" eaLnBrk="1" latinLnBrk="1" hangingPunct="1">
              <a:lnSpc>
                <a:spcPct val="150000"/>
              </a:lnSpc>
              <a:buNone/>
            </a:pPr>
            <a:r>
              <a:rPr lang="zh-CN" altLang="en-US" sz="1800" dirty="0"/>
              <a:t>通过底层</a:t>
            </a:r>
            <a:r>
              <a:rPr lang="en-US" altLang="zh-CN" sz="1800" dirty="0"/>
              <a:t> Kubernetes </a:t>
            </a:r>
            <a:r>
              <a:rPr lang="zh-CN" altLang="en-US" sz="1800" dirty="0"/>
              <a:t>部署平台，用户可以通过配置方便地自动部署多个推理服务的副本，并通过部署前端负载均衡服务，达到高扩展性提升吞吐量。更多副本也使得推理服务有了更高的可靠性。</a:t>
            </a:r>
            <a:endParaRPr lang="en-US" altLang="zh-CN" sz="1800" dirty="0"/>
          </a:p>
        </p:txBody>
      </p:sp>
    </p:spTree>
    <p:extLst>
      <p:ext uri="{BB962C8B-B14F-4D97-AF65-F5344CB8AC3E}">
        <p14:creationId xmlns:p14="http://schemas.microsoft.com/office/powerpoint/2010/main" val="24309272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A100F-E959-B844-BC59-9F667CFC6D93}"/>
              </a:ext>
            </a:extLst>
          </p:cNvPr>
          <p:cNvSpPr>
            <a:spLocks noGrp="1"/>
          </p:cNvSpPr>
          <p:nvPr>
            <p:ph type="title"/>
          </p:nvPr>
        </p:nvSpPr>
        <p:spPr>
          <a:xfrm>
            <a:off x="623636" y="679570"/>
            <a:ext cx="10731329" cy="5485734"/>
          </a:xfrm>
        </p:spPr>
        <p:txBody>
          <a:bodyPr anchor="ctr"/>
          <a:lstStyle/>
          <a:p>
            <a:pPr algn="ctr"/>
            <a:r>
              <a:rPr kumimoji="1" lang="zh-CN" altLang="en-US" sz="9600" dirty="0"/>
              <a:t>推理系统 </a:t>
            </a:r>
            <a:r>
              <a:rPr kumimoji="1" lang="en-US" altLang="zh-CN" sz="9600" dirty="0"/>
              <a:t>vs</a:t>
            </a:r>
            <a:br>
              <a:rPr kumimoji="1" lang="en-US" altLang="zh-CN" sz="9600" dirty="0"/>
            </a:br>
            <a:r>
              <a:rPr kumimoji="1" lang="zh-CN" altLang="en-US" sz="9600" dirty="0"/>
              <a:t>推理引擎</a:t>
            </a:r>
          </a:p>
        </p:txBody>
      </p:sp>
    </p:spTree>
    <p:extLst>
      <p:ext uri="{BB962C8B-B14F-4D97-AF65-F5344CB8AC3E}">
        <p14:creationId xmlns:p14="http://schemas.microsoft.com/office/powerpoint/2010/main" val="32549483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4A676-E59B-6A4D-B5A3-C98DB4378AF0}"/>
              </a:ext>
            </a:extLst>
          </p:cNvPr>
          <p:cNvSpPr>
            <a:spLocks noGrp="1"/>
          </p:cNvSpPr>
          <p:nvPr>
            <p:ph type="title"/>
          </p:nvPr>
        </p:nvSpPr>
        <p:spPr/>
        <p:txBody>
          <a:bodyPr/>
          <a:lstStyle/>
          <a:p>
            <a:r>
              <a:rPr kumimoji="1" lang="zh-CN" altLang="en-US" dirty="0"/>
              <a:t>推理系统 </a:t>
            </a:r>
            <a:r>
              <a:rPr kumimoji="1" lang="en-US" altLang="zh-CN" dirty="0"/>
              <a:t>vs</a:t>
            </a:r>
            <a:r>
              <a:rPr kumimoji="1" lang="zh-CN" altLang="en-US" dirty="0"/>
              <a:t> 推理引擎</a:t>
            </a:r>
          </a:p>
        </p:txBody>
      </p:sp>
      <p:pic>
        <p:nvPicPr>
          <p:cNvPr id="3" name="图片 2">
            <a:extLst>
              <a:ext uri="{FF2B5EF4-FFF2-40B4-BE49-F238E27FC236}">
                <a16:creationId xmlns:a16="http://schemas.microsoft.com/office/drawing/2014/main" id="{D434B5B5-E213-B54A-B980-457A015565AC}"/>
              </a:ext>
            </a:extLst>
          </p:cNvPr>
          <p:cNvPicPr>
            <a:picLocks noChangeAspect="1"/>
          </p:cNvPicPr>
          <p:nvPr/>
        </p:nvPicPr>
        <p:blipFill>
          <a:blip r:embed="rId2"/>
          <a:stretch>
            <a:fillRect/>
          </a:stretch>
        </p:blipFill>
        <p:spPr>
          <a:xfrm>
            <a:off x="3002037" y="1412776"/>
            <a:ext cx="7300044" cy="4840966"/>
          </a:xfrm>
          <a:prstGeom prst="rect">
            <a:avLst/>
          </a:prstGeom>
        </p:spPr>
      </p:pic>
    </p:spTree>
    <p:extLst>
      <p:ext uri="{BB962C8B-B14F-4D97-AF65-F5344CB8AC3E}">
        <p14:creationId xmlns:p14="http://schemas.microsoft.com/office/powerpoint/2010/main" val="404617990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29E40F-F870-0B48-975C-CE1E3C3A8159}"/>
              </a:ext>
            </a:extLst>
          </p:cNvPr>
          <p:cNvPicPr>
            <a:picLocks noChangeAspect="1"/>
          </p:cNvPicPr>
          <p:nvPr/>
        </p:nvPicPr>
        <p:blipFill>
          <a:blip r:embed="rId2"/>
          <a:stretch>
            <a:fillRect/>
          </a:stretch>
        </p:blipFill>
        <p:spPr>
          <a:xfrm>
            <a:off x="3002037" y="1412776"/>
            <a:ext cx="7300044" cy="4840966"/>
          </a:xfrm>
          <a:prstGeom prst="rect">
            <a:avLst/>
          </a:prstGeom>
        </p:spPr>
      </p:pic>
      <p:sp>
        <p:nvSpPr>
          <p:cNvPr id="2" name="标题 1">
            <a:extLst>
              <a:ext uri="{FF2B5EF4-FFF2-40B4-BE49-F238E27FC236}">
                <a16:creationId xmlns:a16="http://schemas.microsoft.com/office/drawing/2014/main" id="{E5C4A676-E59B-6A4D-B5A3-C98DB4378AF0}"/>
              </a:ext>
            </a:extLst>
          </p:cNvPr>
          <p:cNvSpPr>
            <a:spLocks noGrp="1"/>
          </p:cNvSpPr>
          <p:nvPr>
            <p:ph type="title"/>
          </p:nvPr>
        </p:nvSpPr>
        <p:spPr/>
        <p:txBody>
          <a:bodyPr/>
          <a:lstStyle/>
          <a:p>
            <a:r>
              <a:rPr kumimoji="1" lang="zh-CN" altLang="en-US" dirty="0"/>
              <a:t>推理系统 </a:t>
            </a:r>
            <a:r>
              <a:rPr kumimoji="1" lang="en-US" altLang="zh-CN" dirty="0"/>
              <a:t>vs</a:t>
            </a:r>
            <a:r>
              <a:rPr kumimoji="1" lang="zh-CN" altLang="en-US" dirty="0"/>
              <a:t> 推理引擎</a:t>
            </a:r>
          </a:p>
        </p:txBody>
      </p:sp>
      <p:sp>
        <p:nvSpPr>
          <p:cNvPr id="5" name="矩形 4">
            <a:extLst>
              <a:ext uri="{FF2B5EF4-FFF2-40B4-BE49-F238E27FC236}">
                <a16:creationId xmlns:a16="http://schemas.microsoft.com/office/drawing/2014/main" id="{A6153C13-9AB9-0240-9F81-129EC0BB74DF}"/>
              </a:ext>
            </a:extLst>
          </p:cNvPr>
          <p:cNvSpPr/>
          <p:nvPr/>
        </p:nvSpPr>
        <p:spPr>
          <a:xfrm>
            <a:off x="332051" y="2269859"/>
            <a:ext cx="3005951"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如何实现低延迟高吞吐？</a:t>
            </a:r>
          </a:p>
        </p:txBody>
      </p:sp>
      <p:sp>
        <p:nvSpPr>
          <p:cNvPr id="6" name="矩形 5">
            <a:extLst>
              <a:ext uri="{FF2B5EF4-FFF2-40B4-BE49-F238E27FC236}">
                <a16:creationId xmlns:a16="http://schemas.microsoft.com/office/drawing/2014/main" id="{9C12F18B-00A9-0849-9E3A-F05947591EA4}"/>
              </a:ext>
            </a:extLst>
          </p:cNvPr>
          <p:cNvSpPr/>
          <p:nvPr/>
        </p:nvSpPr>
        <p:spPr>
          <a:xfrm>
            <a:off x="423385" y="3471013"/>
            <a:ext cx="2492990"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如何分配调度请求？</a:t>
            </a:r>
          </a:p>
        </p:txBody>
      </p:sp>
      <p:sp>
        <p:nvSpPr>
          <p:cNvPr id="7" name="矩形 6">
            <a:extLst>
              <a:ext uri="{FF2B5EF4-FFF2-40B4-BE49-F238E27FC236}">
                <a16:creationId xmlns:a16="http://schemas.microsoft.com/office/drawing/2014/main" id="{7F400FDA-95BE-5447-A1AB-03782144F243}"/>
              </a:ext>
            </a:extLst>
          </p:cNvPr>
          <p:cNvSpPr/>
          <p:nvPr/>
        </p:nvSpPr>
        <p:spPr>
          <a:xfrm>
            <a:off x="515432" y="4797152"/>
            <a:ext cx="2728632"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如何管理</a:t>
            </a:r>
            <a:r>
              <a:rPr lang="en-US" altLang="zh-CN" sz="2000" dirty="0">
                <a:solidFill>
                  <a:srgbClr val="C00000"/>
                </a:solidFill>
                <a:latin typeface="Gill Sans MT" panose="020B0502020104020203" pitchFamily="34" charset="0"/>
                <a:ea typeface="+mj-ea"/>
              </a:rPr>
              <a:t>AI</a:t>
            </a:r>
            <a:r>
              <a:rPr lang="zh-CN" altLang="en-US" sz="2000" dirty="0">
                <a:solidFill>
                  <a:srgbClr val="C00000"/>
                </a:solidFill>
                <a:latin typeface="Gill Sans MT" panose="020B0502020104020203" pitchFamily="34" charset="0"/>
                <a:ea typeface="+mj-ea"/>
              </a:rPr>
              <a:t>生命周期？</a:t>
            </a:r>
          </a:p>
        </p:txBody>
      </p:sp>
      <p:sp>
        <p:nvSpPr>
          <p:cNvPr id="8" name="矩形 7">
            <a:extLst>
              <a:ext uri="{FF2B5EF4-FFF2-40B4-BE49-F238E27FC236}">
                <a16:creationId xmlns:a16="http://schemas.microsoft.com/office/drawing/2014/main" id="{2F0FBB84-D880-DF4B-950B-774F36C952E4}"/>
              </a:ext>
            </a:extLst>
          </p:cNvPr>
          <p:cNvSpPr/>
          <p:nvPr/>
        </p:nvSpPr>
        <p:spPr>
          <a:xfrm>
            <a:off x="7948231" y="5461193"/>
            <a:ext cx="2492990"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推理芯片如何加速？</a:t>
            </a:r>
          </a:p>
        </p:txBody>
      </p:sp>
      <p:sp>
        <p:nvSpPr>
          <p:cNvPr id="9" name="矩形 8">
            <a:extLst>
              <a:ext uri="{FF2B5EF4-FFF2-40B4-BE49-F238E27FC236}">
                <a16:creationId xmlns:a16="http://schemas.microsoft.com/office/drawing/2014/main" id="{47D57984-CE63-F249-9F12-9ED6332EA1D6}"/>
              </a:ext>
            </a:extLst>
          </p:cNvPr>
          <p:cNvSpPr/>
          <p:nvPr/>
        </p:nvSpPr>
        <p:spPr>
          <a:xfrm>
            <a:off x="7338240" y="4077072"/>
            <a:ext cx="1980029"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如何管理模型？</a:t>
            </a:r>
          </a:p>
        </p:txBody>
      </p:sp>
    </p:spTree>
    <p:extLst>
      <p:ext uri="{BB962C8B-B14F-4D97-AF65-F5344CB8AC3E}">
        <p14:creationId xmlns:p14="http://schemas.microsoft.com/office/powerpoint/2010/main" val="24470416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4A676-E59B-6A4D-B5A3-C98DB4378AF0}"/>
              </a:ext>
            </a:extLst>
          </p:cNvPr>
          <p:cNvSpPr>
            <a:spLocks noGrp="1"/>
          </p:cNvSpPr>
          <p:nvPr>
            <p:ph type="title"/>
          </p:nvPr>
        </p:nvSpPr>
        <p:spPr/>
        <p:txBody>
          <a:bodyPr/>
          <a:lstStyle/>
          <a:p>
            <a:r>
              <a:rPr kumimoji="1" lang="zh-CN" altLang="en-US" dirty="0"/>
              <a:t>推理系统 </a:t>
            </a:r>
            <a:r>
              <a:rPr kumimoji="1" lang="en-US" altLang="zh-CN" dirty="0"/>
              <a:t>vs</a:t>
            </a:r>
            <a:r>
              <a:rPr kumimoji="1" lang="zh-CN" altLang="en-US" dirty="0"/>
              <a:t> 推理引擎</a:t>
            </a:r>
          </a:p>
        </p:txBody>
      </p:sp>
      <p:pic>
        <p:nvPicPr>
          <p:cNvPr id="4" name="图片 3">
            <a:extLst>
              <a:ext uri="{FF2B5EF4-FFF2-40B4-BE49-F238E27FC236}">
                <a16:creationId xmlns:a16="http://schemas.microsoft.com/office/drawing/2014/main" id="{9309604D-696B-AB4D-B954-AC98184538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30030" y="1268760"/>
            <a:ext cx="5904656" cy="4977473"/>
          </a:xfrm>
          <a:prstGeom prst="rect">
            <a:avLst/>
          </a:prstGeom>
        </p:spPr>
      </p:pic>
    </p:spTree>
    <p:extLst>
      <p:ext uri="{BB962C8B-B14F-4D97-AF65-F5344CB8AC3E}">
        <p14:creationId xmlns:p14="http://schemas.microsoft.com/office/powerpoint/2010/main" val="16491057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4A676-E59B-6A4D-B5A3-C98DB4378AF0}"/>
              </a:ext>
            </a:extLst>
          </p:cNvPr>
          <p:cNvSpPr>
            <a:spLocks noGrp="1"/>
          </p:cNvSpPr>
          <p:nvPr>
            <p:ph type="title"/>
          </p:nvPr>
        </p:nvSpPr>
        <p:spPr/>
        <p:txBody>
          <a:bodyPr/>
          <a:lstStyle/>
          <a:p>
            <a:r>
              <a:rPr kumimoji="1" lang="zh-CN" altLang="en-US" dirty="0"/>
              <a:t>推理系统 </a:t>
            </a:r>
            <a:r>
              <a:rPr kumimoji="1" lang="en-US" altLang="zh-CN" dirty="0"/>
              <a:t>vs</a:t>
            </a:r>
            <a:r>
              <a:rPr kumimoji="1" lang="zh-CN" altLang="en-US" dirty="0"/>
              <a:t> 推理引擎</a:t>
            </a:r>
          </a:p>
        </p:txBody>
      </p:sp>
      <p:pic>
        <p:nvPicPr>
          <p:cNvPr id="4" name="图片 3">
            <a:extLst>
              <a:ext uri="{FF2B5EF4-FFF2-40B4-BE49-F238E27FC236}">
                <a16:creationId xmlns:a16="http://schemas.microsoft.com/office/drawing/2014/main" id="{FF171B01-0D6A-E14E-BB58-42F6092B60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9800" y="1265064"/>
            <a:ext cx="5904656" cy="4977473"/>
          </a:xfrm>
          <a:prstGeom prst="rect">
            <a:avLst/>
          </a:prstGeom>
        </p:spPr>
      </p:pic>
      <p:sp>
        <p:nvSpPr>
          <p:cNvPr id="5" name="矩形 4">
            <a:extLst>
              <a:ext uri="{FF2B5EF4-FFF2-40B4-BE49-F238E27FC236}">
                <a16:creationId xmlns:a16="http://schemas.microsoft.com/office/drawing/2014/main" id="{AA1CDF4D-589C-4B49-8F8E-0F64D0CCA6CB}"/>
              </a:ext>
            </a:extLst>
          </p:cNvPr>
          <p:cNvSpPr/>
          <p:nvPr/>
        </p:nvSpPr>
        <p:spPr>
          <a:xfrm>
            <a:off x="6845049" y="1293205"/>
            <a:ext cx="3518912" cy="400110"/>
          </a:xfrm>
          <a:prstGeom prst="rect">
            <a:avLst/>
          </a:prstGeom>
        </p:spPr>
        <p:txBody>
          <a:bodyPr wrap="none">
            <a:spAutoFit/>
          </a:bodyPr>
          <a:lstStyle/>
          <a:p>
            <a:r>
              <a:rPr lang="zh-CN" altLang="en-US" sz="2000" dirty="0">
                <a:solidFill>
                  <a:srgbClr val="C00000"/>
                </a:solidFill>
                <a:latin typeface="+mj-ea"/>
                <a:ea typeface="+mj-ea"/>
              </a:rPr>
              <a:t>如何保持精度减少模型尺寸？</a:t>
            </a:r>
          </a:p>
        </p:txBody>
      </p:sp>
      <p:sp>
        <p:nvSpPr>
          <p:cNvPr id="6" name="矩形 5">
            <a:extLst>
              <a:ext uri="{FF2B5EF4-FFF2-40B4-BE49-F238E27FC236}">
                <a16:creationId xmlns:a16="http://schemas.microsoft.com/office/drawing/2014/main" id="{0F10D567-DB7F-4F43-9692-CE18B6645341}"/>
              </a:ext>
            </a:extLst>
          </p:cNvPr>
          <p:cNvSpPr/>
          <p:nvPr/>
        </p:nvSpPr>
        <p:spPr>
          <a:xfrm>
            <a:off x="332051" y="2269859"/>
            <a:ext cx="3613490"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如何对不同 </a:t>
            </a:r>
            <a:r>
              <a:rPr lang="en-US" altLang="zh-CN" sz="2000" dirty="0">
                <a:solidFill>
                  <a:srgbClr val="C00000"/>
                </a:solidFill>
                <a:latin typeface="Gill Sans MT" panose="020B0502020104020203" pitchFamily="34" charset="0"/>
                <a:ea typeface="+mj-ea"/>
              </a:rPr>
              <a:t>AI</a:t>
            </a:r>
            <a:r>
              <a:rPr lang="zh-CN" altLang="en-US" sz="2000" dirty="0">
                <a:solidFill>
                  <a:srgbClr val="C00000"/>
                </a:solidFill>
                <a:latin typeface="Gill Sans MT" panose="020B0502020104020203" pitchFamily="34" charset="0"/>
                <a:ea typeface="+mj-ea"/>
              </a:rPr>
              <a:t> 框架结果转换？</a:t>
            </a:r>
          </a:p>
        </p:txBody>
      </p:sp>
      <p:sp>
        <p:nvSpPr>
          <p:cNvPr id="7" name="矩形 6">
            <a:extLst>
              <a:ext uri="{FF2B5EF4-FFF2-40B4-BE49-F238E27FC236}">
                <a16:creationId xmlns:a16="http://schemas.microsoft.com/office/drawing/2014/main" id="{76C6D2E8-A6D6-094E-B6DF-18D5709AD595}"/>
              </a:ext>
            </a:extLst>
          </p:cNvPr>
          <p:cNvSpPr/>
          <p:nvPr/>
        </p:nvSpPr>
        <p:spPr>
          <a:xfrm>
            <a:off x="332051" y="3471013"/>
            <a:ext cx="3775393"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如何保持精度下减少模型尺寸？</a:t>
            </a:r>
          </a:p>
        </p:txBody>
      </p:sp>
      <p:sp>
        <p:nvSpPr>
          <p:cNvPr id="8" name="矩形 7">
            <a:extLst>
              <a:ext uri="{FF2B5EF4-FFF2-40B4-BE49-F238E27FC236}">
                <a16:creationId xmlns:a16="http://schemas.microsoft.com/office/drawing/2014/main" id="{69AE8880-F7C1-BA4F-BA0A-51D5F1EE24D1}"/>
              </a:ext>
            </a:extLst>
          </p:cNvPr>
          <p:cNvSpPr/>
          <p:nvPr/>
        </p:nvSpPr>
        <p:spPr>
          <a:xfrm>
            <a:off x="8963995" y="3713668"/>
            <a:ext cx="2749471"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如何加快调度与执行？</a:t>
            </a:r>
          </a:p>
        </p:txBody>
      </p:sp>
      <p:sp>
        <p:nvSpPr>
          <p:cNvPr id="9" name="矩形 8">
            <a:extLst>
              <a:ext uri="{FF2B5EF4-FFF2-40B4-BE49-F238E27FC236}">
                <a16:creationId xmlns:a16="http://schemas.microsoft.com/office/drawing/2014/main" id="{3DA99C2C-83B0-7446-AD70-199D45C652FB}"/>
              </a:ext>
            </a:extLst>
          </p:cNvPr>
          <p:cNvSpPr/>
          <p:nvPr/>
        </p:nvSpPr>
        <p:spPr>
          <a:xfrm>
            <a:off x="9092236" y="4746235"/>
            <a:ext cx="2492990"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如何提高算子性能？</a:t>
            </a:r>
          </a:p>
        </p:txBody>
      </p:sp>
      <p:sp>
        <p:nvSpPr>
          <p:cNvPr id="10" name="矩形 9">
            <a:extLst>
              <a:ext uri="{FF2B5EF4-FFF2-40B4-BE49-F238E27FC236}">
                <a16:creationId xmlns:a16="http://schemas.microsoft.com/office/drawing/2014/main" id="{F134D693-458B-1041-AAAB-2F578F9D51A8}"/>
              </a:ext>
            </a:extLst>
          </p:cNvPr>
          <p:cNvSpPr/>
          <p:nvPr/>
        </p:nvSpPr>
        <p:spPr>
          <a:xfrm>
            <a:off x="8835754" y="5709477"/>
            <a:ext cx="3005951" cy="400110"/>
          </a:xfrm>
          <a:prstGeom prst="rect">
            <a:avLst/>
          </a:prstGeom>
        </p:spPr>
        <p:txBody>
          <a:bodyPr wrap="none">
            <a:spAutoFit/>
          </a:bodyPr>
          <a:lstStyle/>
          <a:p>
            <a:r>
              <a:rPr lang="zh-CN" altLang="en-US" sz="2000" dirty="0">
                <a:solidFill>
                  <a:srgbClr val="C00000"/>
                </a:solidFill>
                <a:latin typeface="Gill Sans MT" panose="020B0502020104020203" pitchFamily="34" charset="0"/>
                <a:ea typeface="+mj-ea"/>
              </a:rPr>
              <a:t>如何利用边缘设备算力？</a:t>
            </a:r>
          </a:p>
        </p:txBody>
      </p:sp>
    </p:spTree>
    <p:extLst>
      <p:ext uri="{BB962C8B-B14F-4D97-AF65-F5344CB8AC3E}">
        <p14:creationId xmlns:p14="http://schemas.microsoft.com/office/powerpoint/2010/main" val="35144731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hlinkClick r:id="rId3"/>
              </a:rPr>
              <a:t>Deep Learning Inference in Facebook Data Centers: Characterization, Performance Optimizations and Hardware Implications</a:t>
            </a:r>
            <a:endParaRPr lang="en-US" sz="1200" dirty="0"/>
          </a:p>
          <a:p>
            <a:pPr marL="404813" indent="-395288">
              <a:buFont typeface="+mj-lt"/>
              <a:buAutoNum type="arabicPeriod"/>
            </a:pPr>
            <a:r>
              <a:rPr lang="en-US" sz="1200" dirty="0">
                <a:hlinkClick r:id="rId4"/>
              </a:rPr>
              <a:t>Clipper: A Low-Latency Online Prediction Serving System</a:t>
            </a:r>
            <a:endParaRPr lang="en-US" sz="1200" dirty="0"/>
          </a:p>
          <a:p>
            <a:pPr marL="404813" indent="-395288">
              <a:buFont typeface="+mj-lt"/>
              <a:buAutoNum type="arabicPeriod"/>
            </a:pPr>
            <a:r>
              <a:rPr lang="en-US" sz="1200" dirty="0">
                <a:hlinkClick r:id="rId5"/>
              </a:rPr>
              <a:t>TFX: A TensorFlow-Based Production-Scale Machine Learning Platform</a:t>
            </a:r>
            <a:endParaRPr lang="en-US" sz="1200" dirty="0"/>
          </a:p>
          <a:p>
            <a:pPr marL="404813" indent="-395288">
              <a:buFont typeface="+mj-lt"/>
              <a:buAutoNum type="arabicPeriod"/>
            </a:pPr>
            <a:r>
              <a:rPr lang="en-US" sz="1200" dirty="0">
                <a:hlinkClick r:id="rId6"/>
              </a:rPr>
              <a:t>TensorFlow-Serving: Flexible, High-Performance ML Serving</a:t>
            </a:r>
            <a:endParaRPr lang="en-US" sz="1200" dirty="0"/>
          </a:p>
          <a:p>
            <a:pPr marL="404813" indent="-395288">
              <a:buFont typeface="+mj-lt"/>
              <a:buAutoNum type="arabicPeriod"/>
            </a:pPr>
            <a:r>
              <a:rPr lang="en-US" sz="1200" dirty="0">
                <a:hlinkClick r:id="rId7"/>
              </a:rPr>
              <a:t>Optimal Aggregation Policy for Reducing Tail Latency of Web Search</a:t>
            </a:r>
            <a:endParaRPr lang="en-US" sz="1200" dirty="0"/>
          </a:p>
          <a:p>
            <a:pPr marL="404813" indent="-395288">
              <a:buFont typeface="+mj-lt"/>
              <a:buAutoNum type="arabicPeriod"/>
            </a:pPr>
            <a:r>
              <a:rPr lang="en-US" sz="1200" dirty="0">
                <a:hlinkClick r:id="rId8"/>
              </a:rPr>
              <a:t>A Survey of Model Compression and Acceleration for Deep Neural Networks</a:t>
            </a:r>
            <a:endParaRPr lang="en-US" sz="1200" dirty="0"/>
          </a:p>
          <a:p>
            <a:pPr marL="404813" indent="-395288">
              <a:buFont typeface="+mj-lt"/>
              <a:buAutoNum type="arabicPeriod"/>
            </a:pPr>
            <a:r>
              <a:rPr lang="en-US" altLang="zh-CN" sz="1200" dirty="0">
                <a:hlinkClick r:id="rId9"/>
              </a:rPr>
              <a:t>CSE 599W: System for ML - </a:t>
            </a:r>
            <a:r>
              <a:rPr lang="en-US" sz="1200" dirty="0">
                <a:hlinkClick r:id="rId9"/>
              </a:rPr>
              <a:t>Model Serving</a:t>
            </a:r>
            <a:endParaRPr lang="en-US" sz="1200" dirty="0"/>
          </a:p>
          <a:p>
            <a:pPr marL="404813" indent="-395288">
              <a:buFont typeface="+mj-lt"/>
              <a:buAutoNum type="arabicPeriod"/>
            </a:pPr>
            <a:r>
              <a:rPr lang="en-US" sz="1200" dirty="0">
                <a:hlinkClick r:id="rId10"/>
              </a:rPr>
              <a:t>https://developer.nvidia.com/deep-learning-performance-training-inference</a:t>
            </a:r>
            <a:r>
              <a:rPr lang="en-US" sz="1200" dirty="0"/>
              <a:t> </a:t>
            </a:r>
          </a:p>
          <a:p>
            <a:pPr marL="404813" indent="-395288">
              <a:buFont typeface="+mj-lt"/>
              <a:buAutoNum type="arabicPeriod"/>
            </a:pPr>
            <a:r>
              <a:rPr lang="en-US" sz="1200" dirty="0">
                <a:hlinkClick r:id="rId11"/>
              </a:rPr>
              <a:t>DEEP COMPRESSION:   COMPRESSING DEEP NEURAL NETWORKS WITH PRUNING, TRAINED QUANTIZATION AND HUFFMAN CODING</a:t>
            </a:r>
            <a:endParaRPr lang="en-US" sz="1200" dirty="0"/>
          </a:p>
          <a:p>
            <a:pPr marL="404813" indent="-395288">
              <a:buFont typeface="+mj-lt"/>
              <a:buAutoNum type="arabicPeriod"/>
            </a:pPr>
            <a:r>
              <a:rPr lang="en-US" sz="1200" dirty="0">
                <a:hlinkClick r:id="rId12"/>
              </a:rPr>
              <a:t>Learning both Weights and Connections for Efficient Neural Networks</a:t>
            </a:r>
            <a:endParaRPr lang="en-US" sz="1200" dirty="0"/>
          </a:p>
          <a:p>
            <a:pPr marL="404813" indent="-395288">
              <a:buFont typeface="+mj-lt"/>
              <a:buAutoNum type="arabicPeriod"/>
            </a:pPr>
            <a:r>
              <a:rPr lang="en-US" sz="1200" dirty="0">
                <a:hlinkClick r:id="rId13"/>
              </a:rPr>
              <a:t>DEEP LEARNING DEPLOYMENT WITH NVIDIA TENSORRT</a:t>
            </a:r>
          </a:p>
          <a:p>
            <a:pPr marL="404813" indent="-395288">
              <a:buFont typeface="+mj-lt"/>
              <a:buAutoNum type="arabicPeriod"/>
            </a:pPr>
            <a:r>
              <a:rPr lang="en-US" sz="1200" dirty="0">
                <a:hlinkClick r:id="rId14"/>
              </a:rPr>
              <a:t> Halide: A Language and Compiler for Optimizing </a:t>
            </a:r>
            <a:r>
              <a:rPr lang="en-US" sz="1200" dirty="0" err="1">
                <a:hlinkClick r:id="rId14"/>
              </a:rPr>
              <a:t>Parallelism,Locality</a:t>
            </a:r>
            <a:r>
              <a:rPr lang="en-US" sz="1200" dirty="0">
                <a:hlinkClick r:id="rId14"/>
              </a:rPr>
              <a:t>, and </a:t>
            </a:r>
            <a:r>
              <a:rPr lang="en-US" sz="1200" dirty="0" err="1">
                <a:hlinkClick r:id="rId14"/>
              </a:rPr>
              <a:t>Recomputation</a:t>
            </a:r>
            <a:r>
              <a:rPr lang="en-US" sz="1200" dirty="0">
                <a:hlinkClick r:id="rId14"/>
              </a:rPr>
              <a:t> in Image Processing Pipelines</a:t>
            </a:r>
            <a:endParaRPr lang="en-US" sz="1200" dirty="0"/>
          </a:p>
          <a:p>
            <a:pPr marL="404813" indent="-395288">
              <a:buFont typeface="+mj-lt"/>
              <a:buAutoNum type="arabicPeriod"/>
            </a:pPr>
            <a:r>
              <a:rPr lang="en-US" sz="1200" dirty="0">
                <a:hlinkClick r:id="rId15"/>
              </a:rPr>
              <a:t>TVM: An Automated End-to-End Optimizing Compiler for Deep Learning</a:t>
            </a:r>
            <a:endParaRPr lang="en-US" sz="1200" dirty="0"/>
          </a:p>
          <a:p>
            <a:pPr marL="404813" indent="-395288">
              <a:buFont typeface="+mj-lt"/>
              <a:buAutoNum type="arabicPeriod"/>
            </a:pPr>
            <a:r>
              <a:rPr lang="en-US" sz="1200" dirty="0">
                <a:hlinkClick r:id="rId16"/>
              </a:rPr>
              <a:t>8-bit Inference with TensorRT</a:t>
            </a:r>
            <a:endParaRPr lang="en-US" sz="1200" dirty="0"/>
          </a:p>
          <a:p>
            <a:pPr marL="404813" indent="-395288">
              <a:buFont typeface="+mj-lt"/>
              <a:buAutoNum type="arabicPeriod"/>
            </a:pPr>
            <a:r>
              <a:rPr lang="en-US" sz="1200" dirty="0">
                <a:hlinkClick r:id="rId17"/>
              </a:rPr>
              <a:t>https://github.com/microsoft/AI-System</a:t>
            </a:r>
            <a:endParaRPr lang="en-US" sz="1200" dirty="0"/>
          </a:p>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推理系统与推理引擎</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5175-C69A-4C5A-B4CA-333937C6CBA8}"/>
              </a:ext>
            </a:extLst>
          </p:cNvPr>
          <p:cNvSpPr>
            <a:spLocks noGrp="1"/>
          </p:cNvSpPr>
          <p:nvPr>
            <p:ph type="title"/>
          </p:nvPr>
        </p:nvSpPr>
        <p:spPr/>
        <p:txBody>
          <a:bodyPr/>
          <a:lstStyle/>
          <a:p>
            <a:r>
              <a:rPr lang="zh-CN" altLang="en-US" dirty="0"/>
              <a:t>深度学习模型的生命周期</a:t>
            </a:r>
            <a:endParaRPr lang="en-US" dirty="0"/>
          </a:p>
        </p:txBody>
      </p:sp>
      <p:pic>
        <p:nvPicPr>
          <p:cNvPr id="8" name="图片 7">
            <a:extLst>
              <a:ext uri="{FF2B5EF4-FFF2-40B4-BE49-F238E27FC236}">
                <a16:creationId xmlns:a16="http://schemas.microsoft.com/office/drawing/2014/main" id="{FA77D902-6EA0-9A48-A4E0-77452B166CAB}"/>
              </a:ext>
            </a:extLst>
          </p:cNvPr>
          <p:cNvPicPr>
            <a:picLocks noChangeAspect="1"/>
          </p:cNvPicPr>
          <p:nvPr/>
        </p:nvPicPr>
        <p:blipFill>
          <a:blip r:embed="rId3"/>
          <a:stretch>
            <a:fillRect/>
          </a:stretch>
        </p:blipFill>
        <p:spPr>
          <a:xfrm>
            <a:off x="780938" y="1700808"/>
            <a:ext cx="10634885" cy="3649331"/>
          </a:xfrm>
          <a:prstGeom prst="rect">
            <a:avLst/>
          </a:prstGeom>
        </p:spPr>
      </p:pic>
    </p:spTree>
    <p:extLst>
      <p:ext uri="{BB962C8B-B14F-4D97-AF65-F5344CB8AC3E}">
        <p14:creationId xmlns:p14="http://schemas.microsoft.com/office/powerpoint/2010/main" val="12216466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0233E5A-0422-FB49-9ABB-D1C069090FC2}"/>
              </a:ext>
            </a:extLst>
          </p:cNvPr>
          <p:cNvSpPr>
            <a:spLocks noGrp="1"/>
          </p:cNvSpPr>
          <p:nvPr>
            <p:ph type="title"/>
          </p:nvPr>
        </p:nvSpPr>
        <p:spPr/>
        <p:txBody>
          <a:bodyPr/>
          <a:lstStyle/>
          <a:p>
            <a:r>
              <a:rPr lang="zh-CN" altLang="en-US" dirty="0"/>
              <a:t>深度学习模型的生命周期</a:t>
            </a:r>
          </a:p>
        </p:txBody>
      </p:sp>
      <p:sp>
        <p:nvSpPr>
          <p:cNvPr id="6" name="内容占位符 5">
            <a:extLst>
              <a:ext uri="{FF2B5EF4-FFF2-40B4-BE49-F238E27FC236}">
                <a16:creationId xmlns:a16="http://schemas.microsoft.com/office/drawing/2014/main" id="{D0D6B6B4-CBDE-7443-A586-B1186FED7CDB}"/>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训练任务：</a:t>
            </a:r>
            <a:r>
              <a:rPr lang="zh-CN" altLang="en-US" dirty="0">
                <a:latin typeface="Gill Sans MT" panose="020B0502020104020203" pitchFamily="34" charset="0"/>
              </a:rPr>
              <a:t>数据中心中更像是传统的批处理任务，需要执行数小时，数天才能完成，其一般配置较大的批尺寸追求较大的吞吐，将模型训练达到指定的准确度或错误率。</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推理任务：</a:t>
            </a:r>
            <a:r>
              <a:rPr lang="zh-CN" altLang="en-US" dirty="0">
                <a:latin typeface="Gill Sans MT" panose="020B0502020104020203" pitchFamily="34" charset="0"/>
              </a:rPr>
              <a:t>执行 </a:t>
            </a:r>
            <a:r>
              <a:rPr lang="en-US" altLang="zh-CN" dirty="0">
                <a:latin typeface="Gill Sans MT" panose="020B0502020104020203" pitchFamily="34" charset="0"/>
              </a:rPr>
              <a:t>7 X</a:t>
            </a:r>
            <a:r>
              <a:rPr lang="zh-CN" altLang="en-US" dirty="0">
                <a:latin typeface="Gill Sans MT" panose="020B0502020104020203" pitchFamily="34" charset="0"/>
              </a:rPr>
              <a:t> </a:t>
            </a:r>
            <a:r>
              <a:rPr lang="en-US" altLang="zh-CN" dirty="0">
                <a:latin typeface="Gill Sans MT" panose="020B0502020104020203" pitchFamily="34" charset="0"/>
              </a:rPr>
              <a:t>24 </a:t>
            </a:r>
            <a:r>
              <a:rPr lang="zh-CN" altLang="en-US" dirty="0">
                <a:latin typeface="Gill Sans MT" panose="020B0502020104020203" pitchFamily="34" charset="0"/>
              </a:rPr>
              <a:t>的服务，其常常受到响应延迟的约束，配置的批尺寸更小，模型已经稳定一般不再被训练。</a:t>
            </a:r>
          </a:p>
          <a:p>
            <a:endParaRPr lang="zh-CN" altLang="en-US" dirty="0">
              <a:latin typeface="Gill Sans MT" panose="020B0502020104020203" pitchFamily="34" charset="0"/>
            </a:endParaRPr>
          </a:p>
        </p:txBody>
      </p:sp>
    </p:spTree>
    <p:extLst>
      <p:ext uri="{BB962C8B-B14F-4D97-AF65-F5344CB8AC3E}">
        <p14:creationId xmlns:p14="http://schemas.microsoft.com/office/powerpoint/2010/main" val="6339879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zh-CN" altLang="en-US" dirty="0"/>
              <a:t>推理相比训练的新特点与挑战</a:t>
            </a:r>
            <a:endParaRPr kumimoji="1" lang="zh-CN" altLang="en-US" dirty="0"/>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6" y="1495552"/>
            <a:ext cx="4322618" cy="4525736"/>
          </a:xfrm>
        </p:spPr>
        <p:txBody>
          <a:bodyPr/>
          <a:lstStyle/>
          <a:p>
            <a:pPr latinLnBrk="1">
              <a:lnSpc>
                <a:spcPct val="150000"/>
              </a:lnSpc>
            </a:pPr>
            <a:r>
              <a:rPr lang="zh-CN" altLang="en-US" sz="1800" b="1" dirty="0">
                <a:latin typeface="Gill Sans MT" panose="020B0502020104020203" pitchFamily="34" charset="0"/>
              </a:rPr>
              <a:t>训练过程</a:t>
            </a:r>
            <a:r>
              <a:rPr lang="zh-CN" altLang="en-US" sz="1800" dirty="0">
                <a:latin typeface="Gill Sans MT" panose="020B0502020104020203" pitchFamily="34" charset="0"/>
              </a:rPr>
              <a:t>通过设计合适 </a:t>
            </a:r>
            <a:r>
              <a:rPr lang="en-US" altLang="zh-CN" sz="1800" dirty="0">
                <a:latin typeface="Gill Sans MT" panose="020B0502020104020203" pitchFamily="34" charset="0"/>
              </a:rPr>
              <a:t>AI</a:t>
            </a:r>
            <a:r>
              <a:rPr lang="zh-CN" altLang="en-US" sz="1800" dirty="0">
                <a:latin typeface="Gill Sans MT" panose="020B0502020104020203" pitchFamily="34" charset="0"/>
              </a:rPr>
              <a:t> 模型结构以及损失函数和优化算法，将数据集以 </a:t>
            </a:r>
            <a:r>
              <a:rPr lang="en-US" altLang="zh-CN" sz="1800" dirty="0">
                <a:latin typeface="Gill Sans MT" panose="020B0502020104020203" pitchFamily="34" charset="0"/>
              </a:rPr>
              <a:t>mini-batch</a:t>
            </a:r>
            <a:r>
              <a:rPr lang="zh-CN" altLang="en-US" sz="1800" dirty="0">
                <a:latin typeface="Gill Sans MT" panose="020B0502020104020203" pitchFamily="34" charset="0"/>
              </a:rPr>
              <a:t> 反复进行前向计算并计算损失，反向计算梯度利用优化函数来更新模型，使得损失函数最小。训练过程最重要是梯度计算和反向传播。</a:t>
            </a:r>
          </a:p>
          <a:p>
            <a:pPr latinLnBrk="1">
              <a:lnSpc>
                <a:spcPct val="150000"/>
              </a:lnSpc>
            </a:pPr>
            <a:r>
              <a:rPr lang="zh-CN" altLang="en-US" sz="1800" b="1" dirty="0">
                <a:latin typeface="Gill Sans MT" panose="020B0502020104020203" pitchFamily="34" charset="0"/>
              </a:rPr>
              <a:t>推理</a:t>
            </a:r>
            <a:r>
              <a:rPr lang="zh-CN" altLang="en-US" sz="1800" dirty="0">
                <a:latin typeface="Gill Sans MT" panose="020B0502020104020203" pitchFamily="34" charset="0"/>
              </a:rPr>
              <a:t>在训练好的模型结构和参数基础上，一次前向传播得到模型输出过程。相对于训练，推理不涉及梯度和损失优化。最终目标是将训练好的模型部署生产环境中。</a:t>
            </a:r>
            <a:br>
              <a:rPr lang="zh-CN" altLang="en-US" sz="1800" dirty="0">
                <a:latin typeface="Gill Sans MT" panose="020B0502020104020203" pitchFamily="34" charset="0"/>
              </a:rPr>
            </a:br>
            <a:endParaRPr kumimoji="1" lang="zh-CN" altLang="en-US" sz="1800"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81243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847F-92D6-450D-9708-E1E597291062}"/>
              </a:ext>
            </a:extLst>
          </p:cNvPr>
          <p:cNvSpPr>
            <a:spLocks noGrp="1"/>
          </p:cNvSpPr>
          <p:nvPr>
            <p:ph type="title"/>
          </p:nvPr>
        </p:nvSpPr>
        <p:spPr/>
        <p:txBody>
          <a:bodyPr/>
          <a:lstStyle/>
          <a:p>
            <a:r>
              <a:rPr lang="zh-CN" altLang="en-US" dirty="0"/>
              <a:t>推理相比训练的新特点与挑战</a:t>
            </a:r>
            <a:endParaRPr lang="en-US" dirty="0"/>
          </a:p>
        </p:txBody>
      </p:sp>
      <p:sp>
        <p:nvSpPr>
          <p:cNvPr id="3" name="Text Placeholder 2">
            <a:extLst>
              <a:ext uri="{FF2B5EF4-FFF2-40B4-BE49-F238E27FC236}">
                <a16:creationId xmlns:a16="http://schemas.microsoft.com/office/drawing/2014/main" id="{E685FE1A-E0C3-4A8D-AF1A-C10D8BA22426}"/>
              </a:ext>
            </a:extLst>
          </p:cNvPr>
          <p:cNvSpPr>
            <a:spLocks noGrp="1"/>
          </p:cNvSpPr>
          <p:nvPr>
            <p:ph sz="half" idx="1"/>
          </p:nvPr>
        </p:nvSpPr>
        <p:spPr>
          <a:xfrm>
            <a:off x="623636" y="1412776"/>
            <a:ext cx="5060686" cy="4608512"/>
          </a:xfrm>
        </p:spPr>
        <p:txBody>
          <a:bodyPr/>
          <a:lstStyle/>
          <a:p>
            <a:pPr marL="457200" indent="-457200">
              <a:lnSpc>
                <a:spcPct val="150000"/>
              </a:lnSpc>
              <a:buFont typeface="+mj-lt"/>
              <a:buAutoNum type="arabicPeriod"/>
            </a:pPr>
            <a:r>
              <a:rPr lang="zh-CN" altLang="en-US" dirty="0"/>
              <a:t>模型被部署为长期运行的服务</a:t>
            </a:r>
            <a:endParaRPr lang="en-US" altLang="zh-CN" dirty="0"/>
          </a:p>
          <a:p>
            <a:pPr marL="457200" indent="-457200">
              <a:lnSpc>
                <a:spcPct val="150000"/>
              </a:lnSpc>
              <a:buFont typeface="+mj-lt"/>
              <a:buAutoNum type="arabicPeriod"/>
            </a:pPr>
            <a:r>
              <a:rPr lang="zh-CN" altLang="en-US" dirty="0"/>
              <a:t>推理有更苛刻的资源约束</a:t>
            </a:r>
            <a:endParaRPr lang="en-US" altLang="zh-CN" dirty="0"/>
          </a:p>
          <a:p>
            <a:pPr marL="457200" indent="-457200">
              <a:lnSpc>
                <a:spcPct val="150000"/>
              </a:lnSpc>
              <a:buFont typeface="+mj-lt"/>
              <a:buAutoNum type="arabicPeriod"/>
            </a:pPr>
            <a:r>
              <a:rPr lang="zh-CN" altLang="en-US" dirty="0"/>
              <a:t>推理不需要反向传播梯度下降</a:t>
            </a:r>
            <a:endParaRPr lang="en-US" altLang="zh-CN" dirty="0"/>
          </a:p>
          <a:p>
            <a:pPr marL="457200" indent="-457200">
              <a:lnSpc>
                <a:spcPct val="150000"/>
              </a:lnSpc>
              <a:buFont typeface="+mj-lt"/>
              <a:buAutoNum type="arabicPeriod"/>
            </a:pPr>
            <a:r>
              <a:rPr lang="zh-CN" altLang="en-US" dirty="0"/>
              <a:t>部署的设备型号更加多样</a:t>
            </a:r>
            <a:endParaRPr lang="en-US" altLang="zh-CN" dirty="0"/>
          </a:p>
        </p:txBody>
      </p:sp>
      <p:pic>
        <p:nvPicPr>
          <p:cNvPr id="8" name="内容占位符 5">
            <a:extLst>
              <a:ext uri="{FF2B5EF4-FFF2-40B4-BE49-F238E27FC236}">
                <a16:creationId xmlns:a16="http://schemas.microsoft.com/office/drawing/2014/main" id="{BE757CF6-4EDD-6943-9FA5-12BB44B0B2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6273" y="1656683"/>
            <a:ext cx="6136854" cy="4203473"/>
          </a:xfrm>
          <a:prstGeom prst="rect">
            <a:avLst/>
          </a:prstGeom>
        </p:spPr>
      </p:pic>
    </p:spTree>
    <p:extLst>
      <p:ext uri="{BB962C8B-B14F-4D97-AF65-F5344CB8AC3E}">
        <p14:creationId xmlns:p14="http://schemas.microsoft.com/office/powerpoint/2010/main" val="31295567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8EB2FC-FBD0-6E45-8B10-E8B0EA15AAB4}"/>
              </a:ext>
            </a:extLst>
          </p:cNvPr>
          <p:cNvSpPr>
            <a:spLocks noGrp="1"/>
          </p:cNvSpPr>
          <p:nvPr>
            <p:ph type="title"/>
          </p:nvPr>
        </p:nvSpPr>
        <p:spPr/>
        <p:txBody>
          <a:bodyPr/>
          <a:lstStyle/>
          <a:p>
            <a:r>
              <a:rPr lang="zh-CN" altLang="en-US" dirty="0"/>
              <a:t>推理系统</a:t>
            </a:r>
          </a:p>
        </p:txBody>
      </p:sp>
      <p:sp>
        <p:nvSpPr>
          <p:cNvPr id="6" name="内容占位符 5">
            <a:extLst>
              <a:ext uri="{FF2B5EF4-FFF2-40B4-BE49-F238E27FC236}">
                <a16:creationId xmlns:a16="http://schemas.microsoft.com/office/drawing/2014/main" id="{578BB0FC-D356-9B49-807E-CA4A8CD6A810}"/>
              </a:ext>
            </a:extLst>
          </p:cNvPr>
          <p:cNvSpPr>
            <a:spLocks noGrp="1"/>
          </p:cNvSpPr>
          <p:nvPr>
            <p:ph sz="half" idx="1"/>
          </p:nvPr>
        </p:nvSpPr>
        <p:spPr/>
        <p:txBody>
          <a:bodyPr/>
          <a:lstStyle/>
          <a:p>
            <a:pPr>
              <a:lnSpc>
                <a:spcPct val="150000"/>
              </a:lnSpc>
            </a:pPr>
            <a:r>
              <a:rPr lang="zh-CN" altLang="en-US" sz="1600" dirty="0">
                <a:latin typeface="Gill Sans MT" panose="020B0502020104020203" pitchFamily="34" charset="0"/>
              </a:rPr>
              <a:t>模型训练后会保存在文件系统中，随着训练处的模型效果不断提升，可能会产生新版本的模型，并存储在文件系统中并由一定的模型版本管理协议进行管理。之后模型会通过服务系统部署上线，推理系统首先会加载模型到内存，同时会对模型进行一定的版本管理，支持新版本上线和旧版本回滚，对输入数据进行批尺寸（</a:t>
            </a:r>
            <a:r>
              <a:rPr lang="en-US" altLang="zh-CN" sz="1600" dirty="0">
                <a:latin typeface="Gill Sans MT" panose="020B0502020104020203" pitchFamily="34" charset="0"/>
              </a:rPr>
              <a:t>Batch Size</a:t>
            </a:r>
            <a:r>
              <a:rPr lang="zh-CN" altLang="en-US" sz="1600" dirty="0">
                <a:latin typeface="Gill Sans MT" panose="020B0502020104020203" pitchFamily="34" charset="0"/>
              </a:rPr>
              <a:t>）动态优化，并提供服务接口（例如，</a:t>
            </a:r>
            <a:r>
              <a:rPr lang="en-US" altLang="zh-CN" sz="1600" dirty="0">
                <a:latin typeface="Gill Sans MT" panose="020B0502020104020203" pitchFamily="34" charset="0"/>
              </a:rPr>
              <a:t>HTTP</a:t>
            </a:r>
            <a:r>
              <a:rPr lang="zh-CN" altLang="en-US" sz="1600" dirty="0">
                <a:latin typeface="Gill Sans MT" panose="020B0502020104020203" pitchFamily="34" charset="0"/>
              </a:rPr>
              <a:t>，</a:t>
            </a:r>
            <a:r>
              <a:rPr lang="en-US" altLang="zh-CN" sz="1600" dirty="0" err="1">
                <a:latin typeface="Gill Sans MT" panose="020B0502020104020203" pitchFamily="34" charset="0"/>
              </a:rPr>
              <a:t>gRPC</a:t>
            </a:r>
            <a:r>
              <a:rPr lang="zh-CN" altLang="en-US" sz="1600" dirty="0">
                <a:latin typeface="Gill Sans MT" panose="020B0502020104020203" pitchFamily="34" charset="0"/>
              </a:rPr>
              <a:t>等），供客户端调用。用户不断向推理服务系统发起请求并接受响应。除了被用户直接访问，推理系统也可以作为一个微服务，被数据中心中其他微服务所调用，完成整个请求处理中一个环节的功能与职责。</a:t>
            </a:r>
          </a:p>
          <a:p>
            <a:pPr>
              <a:lnSpc>
                <a:spcPct val="150000"/>
              </a:lnSpc>
            </a:pPr>
            <a:endParaRPr lang="zh-CN" altLang="en-US" sz="1600" dirty="0">
              <a:latin typeface="Gill Sans MT" panose="020B0502020104020203" pitchFamily="34" charset="0"/>
            </a:endParaRPr>
          </a:p>
        </p:txBody>
      </p:sp>
      <p:pic>
        <p:nvPicPr>
          <p:cNvPr id="4" name="图片 3">
            <a:extLst>
              <a:ext uri="{FF2B5EF4-FFF2-40B4-BE49-F238E27FC236}">
                <a16:creationId xmlns:a16="http://schemas.microsoft.com/office/drawing/2014/main" id="{C01072BC-A560-234C-BE8E-AF8E2F1CFC0F}"/>
              </a:ext>
            </a:extLst>
          </p:cNvPr>
          <p:cNvPicPr>
            <a:picLocks noChangeAspect="1"/>
          </p:cNvPicPr>
          <p:nvPr/>
        </p:nvPicPr>
        <p:blipFill>
          <a:blip r:embed="rId2"/>
          <a:stretch>
            <a:fillRect/>
          </a:stretch>
        </p:blipFill>
        <p:spPr>
          <a:xfrm>
            <a:off x="686159" y="3920150"/>
            <a:ext cx="10824443" cy="2088232"/>
          </a:xfrm>
          <a:prstGeom prst="rect">
            <a:avLst/>
          </a:prstGeom>
        </p:spPr>
      </p:pic>
    </p:spTree>
    <p:extLst>
      <p:ext uri="{BB962C8B-B14F-4D97-AF65-F5344CB8AC3E}">
        <p14:creationId xmlns:p14="http://schemas.microsoft.com/office/powerpoint/2010/main" val="39874175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D2BBD5F-B4F5-DB44-8CCB-43F42709BBA3}"/>
              </a:ext>
            </a:extLst>
          </p:cNvPr>
          <p:cNvSpPr>
            <a:spLocks noGrp="1"/>
          </p:cNvSpPr>
          <p:nvPr>
            <p:ph type="title"/>
          </p:nvPr>
        </p:nvSpPr>
        <p:spPr/>
        <p:txBody>
          <a:bodyPr/>
          <a:lstStyle/>
          <a:p>
            <a:r>
              <a:rPr lang="zh-CN" altLang="en-US" dirty="0"/>
              <a:t>推理系统</a:t>
            </a:r>
          </a:p>
        </p:txBody>
      </p:sp>
      <p:sp>
        <p:nvSpPr>
          <p:cNvPr id="6" name="内容占位符 5">
            <a:extLst>
              <a:ext uri="{FF2B5EF4-FFF2-40B4-BE49-F238E27FC236}">
                <a16:creationId xmlns:a16="http://schemas.microsoft.com/office/drawing/2014/main" id="{0990F784-EE4B-CA4D-B039-8B60A52ED6FC}"/>
              </a:ext>
            </a:extLst>
          </p:cNvPr>
          <p:cNvSpPr>
            <a:spLocks noGrp="1"/>
          </p:cNvSpPr>
          <p:nvPr>
            <p:ph sz="half" idx="1"/>
          </p:nvPr>
        </p:nvSpPr>
        <p:spPr/>
        <p:txBody>
          <a:bodyPr/>
          <a:lstStyle/>
          <a:p>
            <a:pPr>
              <a:lnSpc>
                <a:spcPct val="150000"/>
              </a:lnSpc>
            </a:pPr>
            <a:r>
              <a:rPr lang="zh-CN" altLang="en-US" dirty="0"/>
              <a:t>推理系统中，以数据中心的服务端推理系统为主，兼顾边缘侧移动端推理的场景，但是这些策略本身大部分是数据中心与边缘侧都适用。</a:t>
            </a:r>
          </a:p>
        </p:txBody>
      </p:sp>
      <p:pic>
        <p:nvPicPr>
          <p:cNvPr id="4" name="图片 3">
            <a:extLst>
              <a:ext uri="{FF2B5EF4-FFF2-40B4-BE49-F238E27FC236}">
                <a16:creationId xmlns:a16="http://schemas.microsoft.com/office/drawing/2014/main" id="{DC024F8F-DF54-8C48-9725-0A36D70A6D9C}"/>
              </a:ext>
            </a:extLst>
          </p:cNvPr>
          <p:cNvPicPr>
            <a:picLocks noChangeAspect="1"/>
          </p:cNvPicPr>
          <p:nvPr/>
        </p:nvPicPr>
        <p:blipFill>
          <a:blip r:embed="rId2"/>
          <a:stretch>
            <a:fillRect/>
          </a:stretch>
        </p:blipFill>
        <p:spPr>
          <a:xfrm>
            <a:off x="686159" y="3378730"/>
            <a:ext cx="10824443" cy="2088232"/>
          </a:xfrm>
          <a:prstGeom prst="rect">
            <a:avLst/>
          </a:prstGeom>
        </p:spPr>
      </p:pic>
    </p:spTree>
    <p:extLst>
      <p:ext uri="{BB962C8B-B14F-4D97-AF65-F5344CB8AC3E}">
        <p14:creationId xmlns:p14="http://schemas.microsoft.com/office/powerpoint/2010/main" val="2914934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31234</TotalTime>
  <Words>1847</Words>
  <Application>Microsoft Macintosh PowerPoint</Application>
  <PresentationFormat>自定义</PresentationFormat>
  <Paragraphs>194</Paragraphs>
  <Slides>28</Slides>
  <Notes>10</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28</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深度学习模型的生命周期</vt:lpstr>
      <vt:lpstr>深度学习模型的生命周期</vt:lpstr>
      <vt:lpstr>推理相比训练的新特点与挑战</vt:lpstr>
      <vt:lpstr>推理相比训练的新特点与挑战</vt:lpstr>
      <vt:lpstr>推理系统</vt:lpstr>
      <vt:lpstr>推理系统</vt:lpstr>
      <vt:lpstr>Question?</vt:lpstr>
      <vt:lpstr>推理系统 优化目标与约束</vt:lpstr>
      <vt:lpstr>在线推荐系统的服务需求</vt:lpstr>
      <vt:lpstr>在线推荐系统的服务需求</vt:lpstr>
      <vt:lpstr>设计推理系统的优化目标 </vt:lpstr>
      <vt:lpstr>灵活性 Flexibility</vt:lpstr>
      <vt:lpstr>Flexibility 灵活性</vt:lpstr>
      <vt:lpstr>Latency 延迟</vt:lpstr>
      <vt:lpstr>Throughputs 吞吐量</vt:lpstr>
      <vt:lpstr>Efficiency 效率</vt:lpstr>
      <vt:lpstr>Scalability 扩展性</vt:lpstr>
      <vt:lpstr>Scalability 扩展性</vt:lpstr>
      <vt:lpstr>推理系统 vs 推理引擎</vt:lpstr>
      <vt:lpstr>推理系统 vs 推理引擎</vt:lpstr>
      <vt:lpstr>推理系统 vs 推理引擎</vt:lpstr>
      <vt:lpstr>推理系统 vs 推理引擎</vt:lpstr>
      <vt:lpstr>推理系统 vs 推理引擎</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4935</cp:revision>
  <dcterms:created xsi:type="dcterms:W3CDTF">2015-01-14T10:38:57Z</dcterms:created>
  <dcterms:modified xsi:type="dcterms:W3CDTF">2023-01-09T05:48:56Z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